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Cabin Bold" charset="1" panose="00000800000000000000"/>
      <p:regular r:id="rId35"/>
    </p:embeddedFont>
    <p:embeddedFont>
      <p:font typeface="Muli Bold" charset="1" panose="00000800000000000000"/>
      <p:regular r:id="rId36"/>
    </p:embeddedFont>
    <p:embeddedFont>
      <p:font typeface="Cabin" charset="1" panose="00000500000000000000"/>
      <p:regular r:id="rId37"/>
    </p:embeddedFont>
    <p:embeddedFont>
      <p:font typeface="Muli" charset="1" panose="000005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4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4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12" Target="../media/image26.png" Type="http://schemas.openxmlformats.org/officeDocument/2006/relationships/image"/><Relationship Id="rId13" Target="../media/image27.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1315441"/>
            <a:ext cx="9009410" cy="6082798"/>
            <a:chOff x="0" y="0"/>
            <a:chExt cx="3286657" cy="2219021"/>
          </a:xfrm>
        </p:grpSpPr>
        <p:sp>
          <p:nvSpPr>
            <p:cNvPr name="Freeform 4" id="4"/>
            <p:cNvSpPr/>
            <p:nvPr/>
          </p:nvSpPr>
          <p:spPr>
            <a:xfrm flipH="false" flipV="false" rot="0">
              <a:off x="0" y="0"/>
              <a:ext cx="3286657" cy="2219021"/>
            </a:xfrm>
            <a:custGeom>
              <a:avLst/>
              <a:gdLst/>
              <a:ahLst/>
              <a:cxnLst/>
              <a:rect r="r" b="b" t="t" l="l"/>
              <a:pathLst>
                <a:path h="2219021" w="3286657">
                  <a:moveTo>
                    <a:pt x="0" y="0"/>
                  </a:moveTo>
                  <a:lnTo>
                    <a:pt x="3286657" y="0"/>
                  </a:lnTo>
                  <a:lnTo>
                    <a:pt x="3286657" y="2219021"/>
                  </a:lnTo>
                  <a:lnTo>
                    <a:pt x="0" y="2219021"/>
                  </a:lnTo>
                  <a:close/>
                </a:path>
              </a:pathLst>
            </a:custGeom>
            <a:solidFill>
              <a:srgbClr val="FFFFFF"/>
            </a:solidFill>
          </p:spPr>
        </p:sp>
      </p:grpSp>
      <p:sp>
        <p:nvSpPr>
          <p:cNvPr name="Freeform 5" id="5"/>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61150" y="1315441"/>
            <a:ext cx="7087021" cy="7701883"/>
            <a:chOff x="0" y="0"/>
            <a:chExt cx="2585364" cy="2809668"/>
          </a:xfrm>
        </p:grpSpPr>
        <p:sp>
          <p:nvSpPr>
            <p:cNvPr name="Freeform 8" id="8"/>
            <p:cNvSpPr/>
            <p:nvPr/>
          </p:nvSpPr>
          <p:spPr>
            <a:xfrm flipH="false" flipV="false" rot="0">
              <a:off x="0" y="0"/>
              <a:ext cx="2585364" cy="2809668"/>
            </a:xfrm>
            <a:custGeom>
              <a:avLst/>
              <a:gdLst/>
              <a:ahLst/>
              <a:cxnLst/>
              <a:rect r="r" b="b" t="t" l="l"/>
              <a:pathLst>
                <a:path h="2809668" w="2585364">
                  <a:moveTo>
                    <a:pt x="0" y="0"/>
                  </a:moveTo>
                  <a:lnTo>
                    <a:pt x="2585364" y="0"/>
                  </a:lnTo>
                  <a:lnTo>
                    <a:pt x="2585364" y="2809668"/>
                  </a:lnTo>
                  <a:lnTo>
                    <a:pt x="0" y="2809668"/>
                  </a:lnTo>
                  <a:close/>
                </a:path>
              </a:pathLst>
            </a:custGeom>
            <a:solidFill>
              <a:srgbClr val="FFFFFF"/>
            </a:solidFill>
          </p:spPr>
        </p:sp>
      </p:grpSp>
      <p:grpSp>
        <p:nvGrpSpPr>
          <p:cNvPr name="Group 9" id="9"/>
          <p:cNvGrpSpPr/>
          <p:nvPr/>
        </p:nvGrpSpPr>
        <p:grpSpPr>
          <a:xfrm rot="0">
            <a:off x="3367814" y="6897962"/>
            <a:ext cx="6547091" cy="1192979"/>
            <a:chOff x="0" y="0"/>
            <a:chExt cx="8729454" cy="1590638"/>
          </a:xfrm>
        </p:grpSpPr>
        <p:grpSp>
          <p:nvGrpSpPr>
            <p:cNvPr name="Group 10" id="10"/>
            <p:cNvGrpSpPr/>
            <p:nvPr/>
          </p:nvGrpSpPr>
          <p:grpSpPr>
            <a:xfrm rot="0">
              <a:off x="0" y="0"/>
              <a:ext cx="8729454" cy="1590638"/>
              <a:chOff x="0" y="0"/>
              <a:chExt cx="2388396" cy="435202"/>
            </a:xfrm>
          </p:grpSpPr>
          <p:sp>
            <p:nvSpPr>
              <p:cNvPr name="Freeform 11" id="11"/>
              <p:cNvSpPr/>
              <p:nvPr/>
            </p:nvSpPr>
            <p:spPr>
              <a:xfrm flipH="false" flipV="false" rot="0">
                <a:off x="0" y="0"/>
                <a:ext cx="2388396" cy="435202"/>
              </a:xfrm>
              <a:custGeom>
                <a:avLst/>
                <a:gdLst/>
                <a:ahLst/>
                <a:cxnLst/>
                <a:rect r="r" b="b" t="t" l="l"/>
                <a:pathLst>
                  <a:path h="435202" w="2388396">
                    <a:moveTo>
                      <a:pt x="0" y="0"/>
                    </a:moveTo>
                    <a:lnTo>
                      <a:pt x="2388396" y="0"/>
                    </a:lnTo>
                    <a:lnTo>
                      <a:pt x="2388396" y="435202"/>
                    </a:lnTo>
                    <a:lnTo>
                      <a:pt x="0" y="435202"/>
                    </a:lnTo>
                    <a:close/>
                  </a:path>
                </a:pathLst>
              </a:custGeom>
              <a:solidFill>
                <a:srgbClr val="FFFFFF"/>
              </a:solidFill>
            </p:spPr>
          </p:sp>
        </p:grpSp>
        <p:sp>
          <p:nvSpPr>
            <p:cNvPr name="TextBox 12" id="12"/>
            <p:cNvSpPr txBox="true"/>
            <p:nvPr/>
          </p:nvSpPr>
          <p:spPr>
            <a:xfrm rot="0">
              <a:off x="1452464" y="390414"/>
              <a:ext cx="6907378" cy="834178"/>
            </a:xfrm>
            <a:prstGeom prst="rect">
              <a:avLst/>
            </a:prstGeom>
          </p:spPr>
          <p:txBody>
            <a:bodyPr anchor="t" rtlCol="false" tIns="0" lIns="0" bIns="0" rIns="0">
              <a:spAutoFit/>
            </a:bodyPr>
            <a:lstStyle/>
            <a:p>
              <a:pPr algn="l" marL="415606" indent="-207803" lvl="1">
                <a:lnSpc>
                  <a:spcPts val="2502"/>
                </a:lnSpc>
                <a:buFont typeface="Arial"/>
                <a:buChar char="•"/>
              </a:pPr>
              <a:r>
                <a:rPr lang="en-US" b="true" sz="1924">
                  <a:solidFill>
                    <a:srgbClr val="000000"/>
                  </a:solidFill>
                  <a:latin typeface="Cabin Bold"/>
                  <a:ea typeface="Cabin Bold"/>
                  <a:cs typeface="Cabin Bold"/>
                  <a:sym typeface="Cabin Bold"/>
                </a:rPr>
                <a:t>NGUYỄN NHẬT TRƯỜNG - 2280603493</a:t>
              </a:r>
            </a:p>
            <a:p>
              <a:pPr algn="l" marL="415606" indent="-207803" lvl="1">
                <a:lnSpc>
                  <a:spcPts val="2502"/>
                </a:lnSpc>
                <a:spcBef>
                  <a:spcPct val="0"/>
                </a:spcBef>
                <a:buFont typeface="Arial"/>
                <a:buChar char="•"/>
              </a:pPr>
              <a:r>
                <a:rPr lang="en-US" b="true" sz="1924">
                  <a:solidFill>
                    <a:srgbClr val="000000"/>
                  </a:solidFill>
                  <a:latin typeface="Cabin Bold"/>
                  <a:ea typeface="Cabin Bold"/>
                  <a:cs typeface="Cabin Bold"/>
                  <a:sym typeface="Cabin Bold"/>
                </a:rPr>
                <a:t>ĐẶNG HOÀNG VIỆT - 2280603659</a:t>
              </a:r>
            </a:p>
          </p:txBody>
        </p:sp>
      </p:grpSp>
      <p:sp>
        <p:nvSpPr>
          <p:cNvPr name="Freeform 13" id="13"/>
          <p:cNvSpPr/>
          <p:nvPr/>
        </p:nvSpPr>
        <p:spPr>
          <a:xfrm flipH="false" flipV="false" rot="0">
            <a:off x="10692016" y="4401714"/>
            <a:ext cx="6225288" cy="3893634"/>
          </a:xfrm>
          <a:custGeom>
            <a:avLst/>
            <a:gdLst/>
            <a:ahLst/>
            <a:cxnLst/>
            <a:rect r="r" b="b" t="t" l="l"/>
            <a:pathLst>
              <a:path h="3893634" w="6225288">
                <a:moveTo>
                  <a:pt x="0" y="0"/>
                </a:moveTo>
                <a:lnTo>
                  <a:pt x="6225288" y="0"/>
                </a:lnTo>
                <a:lnTo>
                  <a:pt x="6225288" y="3893634"/>
                </a:lnTo>
                <a:lnTo>
                  <a:pt x="0" y="3893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6100246" y="3001723"/>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203414">
            <a:off x="11173930" y="3499519"/>
            <a:ext cx="321948" cy="461574"/>
          </a:xfrm>
          <a:custGeom>
            <a:avLst/>
            <a:gdLst/>
            <a:ahLst/>
            <a:cxnLst/>
            <a:rect r="r" b="b" t="t" l="l"/>
            <a:pathLst>
              <a:path h="461574" w="321948">
                <a:moveTo>
                  <a:pt x="0" y="0"/>
                </a:moveTo>
                <a:lnTo>
                  <a:pt x="321948" y="0"/>
                </a:lnTo>
                <a:lnTo>
                  <a:pt x="321948" y="461574"/>
                </a:lnTo>
                <a:lnTo>
                  <a:pt x="0" y="461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962333" y="7031005"/>
            <a:ext cx="3544008" cy="926893"/>
            <a:chOff x="0" y="0"/>
            <a:chExt cx="4725344" cy="1235858"/>
          </a:xfrm>
        </p:grpSpPr>
        <p:grpSp>
          <p:nvGrpSpPr>
            <p:cNvPr name="Group 17" id="17"/>
            <p:cNvGrpSpPr/>
            <p:nvPr/>
          </p:nvGrpSpPr>
          <p:grpSpPr>
            <a:xfrm rot="0">
              <a:off x="0" y="0"/>
              <a:ext cx="4725344" cy="1235858"/>
              <a:chOff x="0" y="0"/>
              <a:chExt cx="1292864" cy="338133"/>
            </a:xfrm>
          </p:grpSpPr>
          <p:sp>
            <p:nvSpPr>
              <p:cNvPr name="Freeform 18" id="18"/>
              <p:cNvSpPr/>
              <p:nvPr/>
            </p:nvSpPr>
            <p:spPr>
              <a:xfrm flipH="false" flipV="false" rot="0">
                <a:off x="0" y="0"/>
                <a:ext cx="1292864" cy="338133"/>
              </a:xfrm>
              <a:custGeom>
                <a:avLst/>
                <a:gdLst/>
                <a:ahLst/>
                <a:cxnLst/>
                <a:rect r="r" b="b" t="t" l="l"/>
                <a:pathLst>
                  <a:path h="338133" w="1292864">
                    <a:moveTo>
                      <a:pt x="0" y="0"/>
                    </a:moveTo>
                    <a:lnTo>
                      <a:pt x="1292864" y="0"/>
                    </a:lnTo>
                    <a:lnTo>
                      <a:pt x="1292864" y="338133"/>
                    </a:lnTo>
                    <a:lnTo>
                      <a:pt x="0" y="338133"/>
                    </a:lnTo>
                    <a:close/>
                  </a:path>
                </a:pathLst>
              </a:custGeom>
              <a:solidFill>
                <a:srgbClr val="FFFFFF"/>
              </a:solidFill>
            </p:spPr>
          </p:sp>
        </p:grpSp>
        <p:sp>
          <p:nvSpPr>
            <p:cNvPr name="Freeform 19" id="19"/>
            <p:cNvSpPr/>
            <p:nvPr/>
          </p:nvSpPr>
          <p:spPr>
            <a:xfrm flipH="false" flipV="false" rot="0">
              <a:off x="289760" y="288340"/>
              <a:ext cx="974589" cy="659177"/>
            </a:xfrm>
            <a:custGeom>
              <a:avLst/>
              <a:gdLst/>
              <a:ahLst/>
              <a:cxnLst/>
              <a:rect r="r" b="b" t="t" l="l"/>
              <a:pathLst>
                <a:path h="659177" w="974589">
                  <a:moveTo>
                    <a:pt x="0" y="0"/>
                  </a:moveTo>
                  <a:lnTo>
                    <a:pt x="974589" y="0"/>
                  </a:lnTo>
                  <a:lnTo>
                    <a:pt x="974589" y="659177"/>
                  </a:lnTo>
                  <a:lnTo>
                    <a:pt x="0" y="6591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583848" y="262328"/>
              <a:ext cx="2836341" cy="654051"/>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Cabin Bold"/>
                  <a:ea typeface="Cabin Bold"/>
                  <a:cs typeface="Cabin Bold"/>
                  <a:sym typeface="Cabin Bold"/>
                </a:rPr>
                <a:t>Nhóm 9:</a:t>
              </a:r>
            </a:p>
          </p:txBody>
        </p:sp>
      </p:grpSp>
      <p:sp>
        <p:nvSpPr>
          <p:cNvPr name="Freeform 21" id="21"/>
          <p:cNvSpPr/>
          <p:nvPr/>
        </p:nvSpPr>
        <p:spPr>
          <a:xfrm flipH="false" flipV="false" rot="0">
            <a:off x="12690344" y="1991652"/>
            <a:ext cx="2228632" cy="1815322"/>
          </a:xfrm>
          <a:custGeom>
            <a:avLst/>
            <a:gdLst/>
            <a:ahLst/>
            <a:cxnLst/>
            <a:rect r="r" b="b" t="t" l="l"/>
            <a:pathLst>
              <a:path h="1815322" w="2228632">
                <a:moveTo>
                  <a:pt x="0" y="0"/>
                </a:moveTo>
                <a:lnTo>
                  <a:pt x="2228632" y="0"/>
                </a:lnTo>
                <a:lnTo>
                  <a:pt x="2228632" y="1815322"/>
                </a:lnTo>
                <a:lnTo>
                  <a:pt x="0" y="1815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3011129" y="1903341"/>
            <a:ext cx="1587062" cy="1587062"/>
          </a:xfrm>
          <a:custGeom>
            <a:avLst/>
            <a:gdLst/>
            <a:ahLst/>
            <a:cxnLst/>
            <a:rect r="r" b="b" t="t" l="l"/>
            <a:pathLst>
              <a:path h="1587062" w="1587062">
                <a:moveTo>
                  <a:pt x="0" y="0"/>
                </a:moveTo>
                <a:lnTo>
                  <a:pt x="1587062" y="0"/>
                </a:lnTo>
                <a:lnTo>
                  <a:pt x="1587062" y="1587062"/>
                </a:lnTo>
                <a:lnTo>
                  <a:pt x="0" y="1587062"/>
                </a:lnTo>
                <a:lnTo>
                  <a:pt x="0" y="0"/>
                </a:lnTo>
                <a:close/>
              </a:path>
            </a:pathLst>
          </a:custGeom>
          <a:blipFill>
            <a:blip r:embed="rId13"/>
            <a:stretch>
              <a:fillRect l="0" t="0" r="0" b="0"/>
            </a:stretch>
          </a:blipFill>
        </p:spPr>
      </p:sp>
      <p:sp>
        <p:nvSpPr>
          <p:cNvPr name="TextBox 23" id="23"/>
          <p:cNvSpPr txBox="true"/>
          <p:nvPr/>
        </p:nvSpPr>
        <p:spPr>
          <a:xfrm rot="0">
            <a:off x="1437079" y="2370878"/>
            <a:ext cx="8477825" cy="3971925"/>
          </a:xfrm>
          <a:prstGeom prst="rect">
            <a:avLst/>
          </a:prstGeom>
        </p:spPr>
        <p:txBody>
          <a:bodyPr anchor="t" rtlCol="false" tIns="0" lIns="0" bIns="0" rIns="0">
            <a:spAutoFit/>
          </a:bodyPr>
          <a:lstStyle/>
          <a:p>
            <a:pPr algn="l">
              <a:lnSpc>
                <a:spcPts val="10470"/>
              </a:lnSpc>
            </a:pPr>
            <a:r>
              <a:rPr lang="en-US" sz="8725" spc="-130" b="true">
                <a:solidFill>
                  <a:srgbClr val="003EA8"/>
                </a:solidFill>
                <a:latin typeface="Muli Bold"/>
                <a:ea typeface="Muli Bold"/>
                <a:cs typeface="Muli Bold"/>
                <a:sym typeface="Muli Bold"/>
              </a:rPr>
              <a:t>Ứng dụng quản lý và lưu trữ file trực tuyến</a:t>
            </a:r>
          </a:p>
        </p:txBody>
      </p:sp>
      <p:grpSp>
        <p:nvGrpSpPr>
          <p:cNvPr name="Group 24" id="24"/>
          <p:cNvGrpSpPr/>
          <p:nvPr/>
        </p:nvGrpSpPr>
        <p:grpSpPr>
          <a:xfrm rot="0">
            <a:off x="1241781" y="7831902"/>
            <a:ext cx="3544008" cy="926893"/>
            <a:chOff x="0" y="0"/>
            <a:chExt cx="4725344" cy="1235858"/>
          </a:xfrm>
        </p:grpSpPr>
        <p:grpSp>
          <p:nvGrpSpPr>
            <p:cNvPr name="Group 25" id="25"/>
            <p:cNvGrpSpPr/>
            <p:nvPr/>
          </p:nvGrpSpPr>
          <p:grpSpPr>
            <a:xfrm rot="0">
              <a:off x="0" y="0"/>
              <a:ext cx="4725344" cy="1235858"/>
              <a:chOff x="0" y="0"/>
              <a:chExt cx="1292864" cy="338133"/>
            </a:xfrm>
          </p:grpSpPr>
          <p:sp>
            <p:nvSpPr>
              <p:cNvPr name="Freeform 26" id="26"/>
              <p:cNvSpPr/>
              <p:nvPr/>
            </p:nvSpPr>
            <p:spPr>
              <a:xfrm flipH="false" flipV="false" rot="0">
                <a:off x="0" y="0"/>
                <a:ext cx="1292864" cy="338133"/>
              </a:xfrm>
              <a:custGeom>
                <a:avLst/>
                <a:gdLst/>
                <a:ahLst/>
                <a:cxnLst/>
                <a:rect r="r" b="b" t="t" l="l"/>
                <a:pathLst>
                  <a:path h="338133" w="1292864">
                    <a:moveTo>
                      <a:pt x="0" y="0"/>
                    </a:moveTo>
                    <a:lnTo>
                      <a:pt x="1292864" y="0"/>
                    </a:lnTo>
                    <a:lnTo>
                      <a:pt x="1292864" y="338133"/>
                    </a:lnTo>
                    <a:lnTo>
                      <a:pt x="0" y="338133"/>
                    </a:lnTo>
                    <a:close/>
                  </a:path>
                </a:pathLst>
              </a:custGeom>
              <a:solidFill>
                <a:srgbClr val="FFFFFF"/>
              </a:solidFill>
            </p:spPr>
          </p:sp>
        </p:grpSp>
        <p:sp>
          <p:nvSpPr>
            <p:cNvPr name="TextBox 27" id="27"/>
            <p:cNvSpPr txBox="true"/>
            <p:nvPr/>
          </p:nvSpPr>
          <p:spPr>
            <a:xfrm rot="0">
              <a:off x="1583848" y="262328"/>
              <a:ext cx="2836341" cy="654051"/>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Cabin Bold"/>
                  <a:ea typeface="Cabin Bold"/>
                  <a:cs typeface="Cabin Bold"/>
                  <a:sym typeface="Cabin Bold"/>
                </a:rPr>
                <a:t>GVHD:</a:t>
              </a:r>
            </a:p>
          </p:txBody>
        </p:sp>
      </p:grpSp>
      <p:grpSp>
        <p:nvGrpSpPr>
          <p:cNvPr name="Group 28" id="28"/>
          <p:cNvGrpSpPr/>
          <p:nvPr/>
        </p:nvGrpSpPr>
        <p:grpSpPr>
          <a:xfrm rot="0">
            <a:off x="3638237" y="7831902"/>
            <a:ext cx="6006246" cy="1001844"/>
            <a:chOff x="0" y="0"/>
            <a:chExt cx="8008328" cy="1335792"/>
          </a:xfrm>
        </p:grpSpPr>
        <p:grpSp>
          <p:nvGrpSpPr>
            <p:cNvPr name="Group 29" id="29"/>
            <p:cNvGrpSpPr/>
            <p:nvPr/>
          </p:nvGrpSpPr>
          <p:grpSpPr>
            <a:xfrm rot="0">
              <a:off x="0" y="0"/>
              <a:ext cx="8008328" cy="1335792"/>
              <a:chOff x="0" y="0"/>
              <a:chExt cx="2191095" cy="365475"/>
            </a:xfrm>
          </p:grpSpPr>
          <p:sp>
            <p:nvSpPr>
              <p:cNvPr name="Freeform 30" id="30"/>
              <p:cNvSpPr/>
              <p:nvPr/>
            </p:nvSpPr>
            <p:spPr>
              <a:xfrm flipH="false" flipV="false" rot="0">
                <a:off x="0" y="0"/>
                <a:ext cx="2191095" cy="365475"/>
              </a:xfrm>
              <a:custGeom>
                <a:avLst/>
                <a:gdLst/>
                <a:ahLst/>
                <a:cxnLst/>
                <a:rect r="r" b="b" t="t" l="l"/>
                <a:pathLst>
                  <a:path h="365475" w="2191095">
                    <a:moveTo>
                      <a:pt x="0" y="0"/>
                    </a:moveTo>
                    <a:lnTo>
                      <a:pt x="2191095" y="0"/>
                    </a:lnTo>
                    <a:lnTo>
                      <a:pt x="2191095" y="365475"/>
                    </a:lnTo>
                    <a:lnTo>
                      <a:pt x="0" y="365475"/>
                    </a:lnTo>
                    <a:close/>
                  </a:path>
                </a:pathLst>
              </a:custGeom>
              <a:solidFill>
                <a:srgbClr val="FFFFFF"/>
              </a:solidFill>
            </p:spPr>
          </p:sp>
        </p:grpSp>
        <p:sp>
          <p:nvSpPr>
            <p:cNvPr name="TextBox 31" id="31"/>
            <p:cNvSpPr txBox="true"/>
            <p:nvPr/>
          </p:nvSpPr>
          <p:spPr>
            <a:xfrm rot="0">
              <a:off x="1332478" y="390414"/>
              <a:ext cx="6336771" cy="579332"/>
            </a:xfrm>
            <a:prstGeom prst="rect">
              <a:avLst/>
            </a:prstGeom>
          </p:spPr>
          <p:txBody>
            <a:bodyPr anchor="t" rtlCol="false" tIns="0" lIns="0" bIns="0" rIns="0">
              <a:spAutoFit/>
            </a:bodyPr>
            <a:lstStyle/>
            <a:p>
              <a:pPr algn="l">
                <a:lnSpc>
                  <a:spcPts val="3542"/>
                </a:lnSpc>
                <a:spcBef>
                  <a:spcPct val="0"/>
                </a:spcBef>
              </a:pPr>
              <a:r>
                <a:rPr lang="en-US" b="true" sz="2724">
                  <a:solidFill>
                    <a:srgbClr val="000000"/>
                  </a:solidFill>
                  <a:latin typeface="Cabin Bold"/>
                  <a:ea typeface="Cabin Bold"/>
                  <a:cs typeface="Cabin Bold"/>
                  <a:sym typeface="Cabin Bold"/>
                </a:rPr>
                <a:t>ThS. Trần Ngọc Kiến Phúc</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657204"/>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2915205"/>
            <a:ext cx="9009410" cy="5306531"/>
            <a:chOff x="0" y="0"/>
            <a:chExt cx="3286657" cy="1935837"/>
          </a:xfrm>
        </p:grpSpPr>
        <p:sp>
          <p:nvSpPr>
            <p:cNvPr name="Freeform 10" id="10"/>
            <p:cNvSpPr/>
            <p:nvPr/>
          </p:nvSpPr>
          <p:spPr>
            <a:xfrm flipH="false" flipV="false" rot="0">
              <a:off x="0" y="0"/>
              <a:ext cx="3286657" cy="1935837"/>
            </a:xfrm>
            <a:custGeom>
              <a:avLst/>
              <a:gdLst/>
              <a:ahLst/>
              <a:cxnLst/>
              <a:rect r="r" b="b" t="t" l="l"/>
              <a:pathLst>
                <a:path h="1935837" w="3286657">
                  <a:moveTo>
                    <a:pt x="0" y="0"/>
                  </a:moveTo>
                  <a:lnTo>
                    <a:pt x="3286657" y="0"/>
                  </a:lnTo>
                  <a:lnTo>
                    <a:pt x="3286657" y="1935837"/>
                  </a:lnTo>
                  <a:lnTo>
                    <a:pt x="0" y="1935837"/>
                  </a:lnTo>
                  <a:close/>
                </a:path>
              </a:pathLst>
            </a:custGeom>
            <a:solidFill>
              <a:srgbClr val="FFFFFF"/>
            </a:solidFill>
          </p:spPr>
        </p:sp>
      </p:grpSp>
      <p:sp>
        <p:nvSpPr>
          <p:cNvPr name="Freeform 11" id="11"/>
          <p:cNvSpPr/>
          <p:nvPr/>
        </p:nvSpPr>
        <p:spPr>
          <a:xfrm flipH="false" flipV="false" rot="0">
            <a:off x="11528777" y="2616591"/>
            <a:ext cx="4721551" cy="5903760"/>
          </a:xfrm>
          <a:custGeom>
            <a:avLst/>
            <a:gdLst/>
            <a:ahLst/>
            <a:cxnLst/>
            <a:rect r="r" b="b" t="t" l="l"/>
            <a:pathLst>
              <a:path h="5903760" w="4721551">
                <a:moveTo>
                  <a:pt x="0" y="0"/>
                </a:moveTo>
                <a:lnTo>
                  <a:pt x="4721551" y="0"/>
                </a:lnTo>
                <a:lnTo>
                  <a:pt x="4721551" y="5903759"/>
                </a:lnTo>
                <a:lnTo>
                  <a:pt x="0" y="5903759"/>
                </a:lnTo>
                <a:lnTo>
                  <a:pt x="0" y="0"/>
                </a:lnTo>
                <a:close/>
              </a:path>
            </a:pathLst>
          </a:custGeom>
          <a:blipFill>
            <a:blip r:embed="rId9"/>
            <a:stretch>
              <a:fillRect l="-210733" t="-60029" r="-291965" b="-111100"/>
            </a:stretch>
          </a:blipFill>
        </p:spPr>
      </p:sp>
      <p:sp>
        <p:nvSpPr>
          <p:cNvPr name="TextBox 12" id="12"/>
          <p:cNvSpPr txBox="true"/>
          <p:nvPr/>
        </p:nvSpPr>
        <p:spPr>
          <a:xfrm rot="0">
            <a:off x="1076782" y="1079761"/>
            <a:ext cx="16102671" cy="942975"/>
          </a:xfrm>
          <a:prstGeom prst="rect">
            <a:avLst/>
          </a:prstGeom>
        </p:spPr>
        <p:txBody>
          <a:bodyPr anchor="t" rtlCol="false" tIns="0" lIns="0" bIns="0" rIns="0">
            <a:spAutoFit/>
          </a:bodyPr>
          <a:lstStyle/>
          <a:p>
            <a:pPr algn="ctr">
              <a:lnSpc>
                <a:spcPts val="7440"/>
              </a:lnSpc>
            </a:pPr>
            <a:r>
              <a:rPr lang="en-US" sz="6200" b="true">
                <a:solidFill>
                  <a:srgbClr val="003EA8"/>
                </a:solidFill>
                <a:latin typeface="Muli Bold"/>
                <a:ea typeface="Muli Bold"/>
                <a:cs typeface="Muli Bold"/>
                <a:sym typeface="Muli Bold"/>
              </a:rPr>
              <a:t>WebSocket – Giao thức realtime hai chiều</a:t>
            </a:r>
          </a:p>
        </p:txBody>
      </p:sp>
      <p:sp>
        <p:nvSpPr>
          <p:cNvPr name="TextBox 13" id="13"/>
          <p:cNvSpPr txBox="true"/>
          <p:nvPr/>
        </p:nvSpPr>
        <p:spPr>
          <a:xfrm rot="0">
            <a:off x="952500" y="3059023"/>
            <a:ext cx="8710725" cy="3589655"/>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HTTP chỉ cho phép client gửi request trước → server mới phản hồi.</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WebSocket cho phép duy trì kết nối 2 chiều liên tục (full-duplex).</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Dữ</a:t>
            </a:r>
            <a:r>
              <a:rPr lang="en-US" b="true" sz="2300">
                <a:solidFill>
                  <a:srgbClr val="003EA8"/>
                </a:solidFill>
                <a:latin typeface="Cabin Bold"/>
                <a:ea typeface="Cabin Bold"/>
                <a:cs typeface="Cabin Bold"/>
                <a:sym typeface="Cabin Bold"/>
              </a:rPr>
              <a:t> liệu được gửi dưới dạng frame (khung), nhẹ và nhanh hơn HTTP.</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Ứng dụng trong hệ thống:</a:t>
            </a:r>
          </a:p>
          <a:p>
            <a:pPr algn="l" marL="993141" indent="-331047" lvl="2">
              <a:lnSpc>
                <a:spcPts val="3220"/>
              </a:lnSpc>
              <a:buFont typeface="Arial"/>
              <a:buChar char="⚬"/>
            </a:pPr>
            <a:r>
              <a:rPr lang="en-US" b="true" sz="2300">
                <a:solidFill>
                  <a:srgbClr val="003EA8"/>
                </a:solidFill>
                <a:latin typeface="Cabin Bold"/>
                <a:ea typeface="Cabin Bold"/>
                <a:cs typeface="Cabin Bold"/>
                <a:sym typeface="Cabin Bold"/>
              </a:rPr>
              <a:t>Gửi thông báo khi upload file xong.</a:t>
            </a:r>
          </a:p>
          <a:p>
            <a:pPr algn="l" marL="993141" indent="-331047" lvl="2">
              <a:lnSpc>
                <a:spcPts val="3220"/>
              </a:lnSpc>
              <a:buFont typeface="Arial"/>
              <a:buChar char="⚬"/>
            </a:pPr>
            <a:r>
              <a:rPr lang="en-US" b="true" sz="2300">
                <a:solidFill>
                  <a:srgbClr val="003EA8"/>
                </a:solidFill>
                <a:latin typeface="Cabin Bold"/>
                <a:ea typeface="Cabin Bold"/>
                <a:cs typeface="Cabin Bold"/>
                <a:sym typeface="Cabin Bold"/>
              </a:rPr>
              <a:t>Cập nhật realtime khi người khác chia sẻ file.</a:t>
            </a:r>
          </a:p>
          <a:p>
            <a:pPr algn="l">
              <a:lnSpc>
                <a:spcPts val="3220"/>
              </a:lnSpc>
            </a:pPr>
          </a:p>
        </p:txBody>
      </p:sp>
      <p:sp>
        <p:nvSpPr>
          <p:cNvPr name="TextBox 14" id="14"/>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657204"/>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2915205"/>
            <a:ext cx="9009410" cy="5306531"/>
            <a:chOff x="0" y="0"/>
            <a:chExt cx="3286657" cy="1935837"/>
          </a:xfrm>
        </p:grpSpPr>
        <p:sp>
          <p:nvSpPr>
            <p:cNvPr name="Freeform 10" id="10"/>
            <p:cNvSpPr/>
            <p:nvPr/>
          </p:nvSpPr>
          <p:spPr>
            <a:xfrm flipH="false" flipV="false" rot="0">
              <a:off x="0" y="0"/>
              <a:ext cx="3286657" cy="1935837"/>
            </a:xfrm>
            <a:custGeom>
              <a:avLst/>
              <a:gdLst/>
              <a:ahLst/>
              <a:cxnLst/>
              <a:rect r="r" b="b" t="t" l="l"/>
              <a:pathLst>
                <a:path h="1935837" w="3286657">
                  <a:moveTo>
                    <a:pt x="0" y="0"/>
                  </a:moveTo>
                  <a:lnTo>
                    <a:pt x="3286657" y="0"/>
                  </a:lnTo>
                  <a:lnTo>
                    <a:pt x="3286657" y="1935837"/>
                  </a:lnTo>
                  <a:lnTo>
                    <a:pt x="0" y="1935837"/>
                  </a:lnTo>
                  <a:close/>
                </a:path>
              </a:pathLst>
            </a:custGeom>
            <a:solidFill>
              <a:srgbClr val="FFFFFF"/>
            </a:solidFill>
          </p:spPr>
        </p:sp>
      </p:grpSp>
      <p:sp>
        <p:nvSpPr>
          <p:cNvPr name="TextBox 11" id="11"/>
          <p:cNvSpPr txBox="true"/>
          <p:nvPr/>
        </p:nvSpPr>
        <p:spPr>
          <a:xfrm rot="0">
            <a:off x="874913" y="1084523"/>
            <a:ext cx="16456777" cy="923925"/>
          </a:xfrm>
          <a:prstGeom prst="rect">
            <a:avLst/>
          </a:prstGeom>
        </p:spPr>
        <p:txBody>
          <a:bodyPr anchor="t" rtlCol="false" tIns="0" lIns="0" bIns="0" rIns="0">
            <a:spAutoFit/>
          </a:bodyPr>
          <a:lstStyle/>
          <a:p>
            <a:pPr algn="ctr">
              <a:lnSpc>
                <a:spcPts val="7200"/>
              </a:lnSpc>
            </a:pPr>
            <a:r>
              <a:rPr lang="en-US" sz="6000" b="true">
                <a:solidFill>
                  <a:srgbClr val="003EA8"/>
                </a:solidFill>
                <a:latin typeface="Muli Bold"/>
                <a:ea typeface="Muli Bold"/>
                <a:cs typeface="Muli Bold"/>
                <a:sym typeface="Muli Bold"/>
              </a:rPr>
              <a:t>STOMP – Giao thức nhắn tin trên WebSocket</a:t>
            </a:r>
          </a:p>
        </p:txBody>
      </p:sp>
      <p:sp>
        <p:nvSpPr>
          <p:cNvPr name="TextBox 12" id="12"/>
          <p:cNvSpPr txBox="true"/>
          <p:nvPr/>
        </p:nvSpPr>
        <p:spPr>
          <a:xfrm rot="0">
            <a:off x="952500" y="3059023"/>
            <a:ext cx="8710725" cy="5189855"/>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STOMP (Simple Text Oriented Messaging Protocol) là giao thức nhắn tin cấp cao chạy trên WebSocket.</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Dễ dùng hơn WebSocket “thô” vì có cấu trúc gói tin rõ ràng (CONNECT, SEND, SUBSCRIBE, MESSAGE).</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Giúp quản lý chủ đề (topic) và phân phối thông báo đến nhiều client cùng lúc.</a:t>
            </a:r>
          </a:p>
          <a:p>
            <a:pPr algn="l">
              <a:lnSpc>
                <a:spcPts val="3220"/>
              </a:lnSpc>
            </a:pPr>
          </a:p>
          <a:p>
            <a:pPr algn="l">
              <a:lnSpc>
                <a:spcPts val="3220"/>
              </a:lnSpc>
            </a:pPr>
            <a:r>
              <a:rPr lang="en-US" sz="2300" b="true">
                <a:solidFill>
                  <a:srgbClr val="003EA8"/>
                </a:solidFill>
                <a:latin typeface="Cabin Bold"/>
                <a:ea typeface="Cabin Bold"/>
                <a:cs typeface="Cabin Bold"/>
                <a:sym typeface="Cabin Bold"/>
              </a:rPr>
              <a:t>Ứng dụng trong hệ thống:</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Khi một người dùng tải file lên → server gửi thông báo đến topic /topic/notifications.</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Các client đã SUBSCRIBE topic này sẽ nhận ngay thông báo.</a:t>
            </a:r>
          </a:p>
          <a:p>
            <a:pPr algn="l">
              <a:lnSpc>
                <a:spcPts val="3220"/>
              </a:lnSpc>
            </a:pPr>
          </a:p>
          <a:p>
            <a:pPr algn="l">
              <a:lnSpc>
                <a:spcPts val="3220"/>
              </a:lnSpc>
            </a:pPr>
          </a:p>
        </p:txBody>
      </p:sp>
      <p:sp>
        <p:nvSpPr>
          <p:cNvPr name="Freeform 13" id="13"/>
          <p:cNvSpPr/>
          <p:nvPr/>
        </p:nvSpPr>
        <p:spPr>
          <a:xfrm flipH="false" flipV="false" rot="0">
            <a:off x="10276855" y="2777399"/>
            <a:ext cx="7724783" cy="5768744"/>
          </a:xfrm>
          <a:custGeom>
            <a:avLst/>
            <a:gdLst/>
            <a:ahLst/>
            <a:cxnLst/>
            <a:rect r="r" b="b" t="t" l="l"/>
            <a:pathLst>
              <a:path h="5768744" w="7724783">
                <a:moveTo>
                  <a:pt x="0" y="0"/>
                </a:moveTo>
                <a:lnTo>
                  <a:pt x="7724783" y="0"/>
                </a:lnTo>
                <a:lnTo>
                  <a:pt x="7724783" y="5768744"/>
                </a:lnTo>
                <a:lnTo>
                  <a:pt x="0" y="5768744"/>
                </a:lnTo>
                <a:lnTo>
                  <a:pt x="0" y="0"/>
                </a:lnTo>
                <a:close/>
              </a:path>
            </a:pathLst>
          </a:custGeom>
          <a:blipFill>
            <a:blip r:embed="rId9"/>
            <a:stretch>
              <a:fillRect l="-23149" t="0" r="-23149" b="-1380"/>
            </a:stretch>
          </a:blipFill>
        </p:spPr>
      </p:sp>
      <p:sp>
        <p:nvSpPr>
          <p:cNvPr name="TextBox 14" id="14"/>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75441"/>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2915205"/>
            <a:ext cx="9009410" cy="5306531"/>
            <a:chOff x="0" y="0"/>
            <a:chExt cx="3286657" cy="1935837"/>
          </a:xfrm>
        </p:grpSpPr>
        <p:sp>
          <p:nvSpPr>
            <p:cNvPr name="Freeform 10" id="10"/>
            <p:cNvSpPr/>
            <p:nvPr/>
          </p:nvSpPr>
          <p:spPr>
            <a:xfrm flipH="false" flipV="false" rot="0">
              <a:off x="0" y="0"/>
              <a:ext cx="3286657" cy="1935837"/>
            </a:xfrm>
            <a:custGeom>
              <a:avLst/>
              <a:gdLst/>
              <a:ahLst/>
              <a:cxnLst/>
              <a:rect r="r" b="b" t="t" l="l"/>
              <a:pathLst>
                <a:path h="1935837" w="3286657">
                  <a:moveTo>
                    <a:pt x="0" y="0"/>
                  </a:moveTo>
                  <a:lnTo>
                    <a:pt x="3286657" y="0"/>
                  </a:lnTo>
                  <a:lnTo>
                    <a:pt x="3286657" y="1935837"/>
                  </a:lnTo>
                  <a:lnTo>
                    <a:pt x="0" y="1935837"/>
                  </a:lnTo>
                  <a:close/>
                </a:path>
              </a:pathLst>
            </a:custGeom>
            <a:solidFill>
              <a:srgbClr val="FFFFFF"/>
            </a:solidFill>
          </p:spPr>
        </p:sp>
      </p:grpSp>
      <p:sp>
        <p:nvSpPr>
          <p:cNvPr name="Freeform 11" id="11"/>
          <p:cNvSpPr/>
          <p:nvPr/>
        </p:nvSpPr>
        <p:spPr>
          <a:xfrm flipH="false" flipV="false" rot="0">
            <a:off x="10668604" y="2158562"/>
            <a:ext cx="6682136" cy="7978615"/>
          </a:xfrm>
          <a:custGeom>
            <a:avLst/>
            <a:gdLst/>
            <a:ahLst/>
            <a:cxnLst/>
            <a:rect r="r" b="b" t="t" l="l"/>
            <a:pathLst>
              <a:path h="7978615" w="6682136">
                <a:moveTo>
                  <a:pt x="0" y="0"/>
                </a:moveTo>
                <a:lnTo>
                  <a:pt x="6682136" y="0"/>
                </a:lnTo>
                <a:lnTo>
                  <a:pt x="6682136" y="7978615"/>
                </a:lnTo>
                <a:lnTo>
                  <a:pt x="0" y="7978615"/>
                </a:lnTo>
                <a:lnTo>
                  <a:pt x="0" y="0"/>
                </a:lnTo>
                <a:close/>
              </a:path>
            </a:pathLst>
          </a:custGeom>
          <a:blipFill>
            <a:blip r:embed="rId9"/>
            <a:stretch>
              <a:fillRect l="-84682" t="-9528" r="-83704" b="-16907"/>
            </a:stretch>
          </a:blipFill>
        </p:spPr>
      </p:sp>
      <p:sp>
        <p:nvSpPr>
          <p:cNvPr name="TextBox 12" id="12"/>
          <p:cNvSpPr txBox="true"/>
          <p:nvPr/>
        </p:nvSpPr>
        <p:spPr>
          <a:xfrm rot="0">
            <a:off x="1076782" y="26510"/>
            <a:ext cx="16102671" cy="1885950"/>
          </a:xfrm>
          <a:prstGeom prst="rect">
            <a:avLst/>
          </a:prstGeom>
        </p:spPr>
        <p:txBody>
          <a:bodyPr anchor="t" rtlCol="false" tIns="0" lIns="0" bIns="0" rIns="0">
            <a:spAutoFit/>
          </a:bodyPr>
          <a:lstStyle/>
          <a:p>
            <a:pPr algn="ctr">
              <a:lnSpc>
                <a:spcPts val="7440"/>
              </a:lnSpc>
            </a:pPr>
            <a:r>
              <a:rPr lang="en-US" sz="6200" b="true">
                <a:solidFill>
                  <a:srgbClr val="003EA8"/>
                </a:solidFill>
                <a:latin typeface="Muli Bold"/>
                <a:ea typeface="Muli Bold"/>
                <a:cs typeface="Muli Bold"/>
                <a:sym typeface="Muli Bold"/>
              </a:rPr>
              <a:t>Mối quan hệ giữa các giao thức trong hệ thống</a:t>
            </a:r>
          </a:p>
        </p:txBody>
      </p:sp>
      <p:sp>
        <p:nvSpPr>
          <p:cNvPr name="TextBox 13" id="13"/>
          <p:cNvSpPr txBox="true"/>
          <p:nvPr/>
        </p:nvSpPr>
        <p:spPr>
          <a:xfrm rot="0">
            <a:off x="952500" y="3039973"/>
            <a:ext cx="8710725" cy="5212081"/>
          </a:xfrm>
          <a:prstGeom prst="rect">
            <a:avLst/>
          </a:prstGeom>
        </p:spPr>
        <p:txBody>
          <a:bodyPr anchor="t" rtlCol="false" tIns="0" lIns="0" bIns="0" rIns="0">
            <a:spAutoFit/>
          </a:bodyPr>
          <a:lstStyle/>
          <a:p>
            <a:pPr algn="l" marL="712465" indent="-356233" lvl="1">
              <a:lnSpc>
                <a:spcPts val="4619"/>
              </a:lnSpc>
              <a:buFont typeface="Arial"/>
              <a:buChar char="•"/>
            </a:pPr>
            <a:r>
              <a:rPr lang="en-US" b="true" sz="3299">
                <a:solidFill>
                  <a:srgbClr val="003EA8"/>
                </a:solidFill>
                <a:latin typeface="Cabin Bold"/>
                <a:ea typeface="Cabin Bold"/>
                <a:cs typeface="Cabin Bold"/>
                <a:sym typeface="Cabin Bold"/>
              </a:rPr>
              <a:t>HTTP/HTTPS: Giao tiếp REST (các API đăng nhập, upload, download)</a:t>
            </a:r>
          </a:p>
          <a:p>
            <a:pPr algn="l" marL="712465" indent="-356233" lvl="1">
              <a:lnSpc>
                <a:spcPts val="4619"/>
              </a:lnSpc>
              <a:buFont typeface="Arial"/>
              <a:buChar char="•"/>
            </a:pPr>
            <a:r>
              <a:rPr lang="en-US" b="true" sz="3299">
                <a:solidFill>
                  <a:srgbClr val="003EA8"/>
                </a:solidFill>
                <a:latin typeface="Cabin Bold"/>
                <a:ea typeface="Cabin Bold"/>
                <a:cs typeface="Cabin Bold"/>
                <a:sym typeface="Cabin Bold"/>
              </a:rPr>
              <a:t>WebSocket + STOMP: Kênh realtime (thông báo, chia sẻ)</a:t>
            </a:r>
          </a:p>
          <a:p>
            <a:pPr algn="l" marL="712465" indent="-356233" lvl="1">
              <a:lnSpc>
                <a:spcPts val="4619"/>
              </a:lnSpc>
              <a:buFont typeface="Arial"/>
              <a:buChar char="•"/>
            </a:pPr>
            <a:r>
              <a:rPr lang="en-US" b="true" sz="3299">
                <a:solidFill>
                  <a:srgbClr val="003EA8"/>
                </a:solidFill>
                <a:latin typeface="Cabin Bold"/>
                <a:ea typeface="Cabin Bold"/>
                <a:cs typeface="Cabin Bold"/>
                <a:sym typeface="Cabin Bold"/>
              </a:rPr>
              <a:t>Chúng hoạt</a:t>
            </a:r>
            <a:r>
              <a:rPr lang="en-US" b="true" sz="3299">
                <a:solidFill>
                  <a:srgbClr val="003EA8"/>
                </a:solidFill>
                <a:latin typeface="Cabin Bold"/>
                <a:ea typeface="Cabin Bold"/>
                <a:cs typeface="Cabin Bold"/>
                <a:sym typeface="Cabin Bold"/>
              </a:rPr>
              <a:t> động song song:</a:t>
            </a:r>
          </a:p>
          <a:p>
            <a:pPr algn="l" marL="1424930" indent="-474977" lvl="2">
              <a:lnSpc>
                <a:spcPts val="4619"/>
              </a:lnSpc>
              <a:buFont typeface="Arial"/>
              <a:buChar char="⚬"/>
            </a:pPr>
            <a:r>
              <a:rPr lang="en-US" b="true" sz="3299">
                <a:solidFill>
                  <a:srgbClr val="003EA8"/>
                </a:solidFill>
                <a:latin typeface="Cabin Bold"/>
                <a:ea typeface="Cabin Bold"/>
                <a:cs typeface="Cabin Bold"/>
                <a:sym typeface="Cabin Bold"/>
              </a:rPr>
              <a:t>REST để lấy dữ liệu “theo yêu cầu”</a:t>
            </a:r>
          </a:p>
          <a:p>
            <a:pPr algn="l" marL="1424930" indent="-474977" lvl="2">
              <a:lnSpc>
                <a:spcPts val="4619"/>
              </a:lnSpc>
              <a:buFont typeface="Arial"/>
              <a:buChar char="⚬"/>
            </a:pPr>
            <a:r>
              <a:rPr lang="en-US" b="true" sz="3299">
                <a:solidFill>
                  <a:srgbClr val="003EA8"/>
                </a:solidFill>
                <a:latin typeface="Cabin Bold"/>
                <a:ea typeface="Cabin Bold"/>
                <a:cs typeface="Cabin Bold"/>
                <a:sym typeface="Cabin Bold"/>
              </a:rPr>
              <a:t>WebSocket để cập nhật dữ liệu “ngay lập tức”</a:t>
            </a:r>
          </a:p>
          <a:p>
            <a:pPr algn="l">
              <a:lnSpc>
                <a:spcPts val="4619"/>
              </a:lnSpc>
            </a:pPr>
          </a:p>
        </p:txBody>
      </p:sp>
      <p:sp>
        <p:nvSpPr>
          <p:cNvPr name="TextBox 14" id="14"/>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657204"/>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2915205"/>
            <a:ext cx="9009410" cy="5306531"/>
            <a:chOff x="0" y="0"/>
            <a:chExt cx="3286657" cy="1935837"/>
          </a:xfrm>
        </p:grpSpPr>
        <p:sp>
          <p:nvSpPr>
            <p:cNvPr name="Freeform 10" id="10"/>
            <p:cNvSpPr/>
            <p:nvPr/>
          </p:nvSpPr>
          <p:spPr>
            <a:xfrm flipH="false" flipV="false" rot="0">
              <a:off x="0" y="0"/>
              <a:ext cx="3286657" cy="1935837"/>
            </a:xfrm>
            <a:custGeom>
              <a:avLst/>
              <a:gdLst/>
              <a:ahLst/>
              <a:cxnLst/>
              <a:rect r="r" b="b" t="t" l="l"/>
              <a:pathLst>
                <a:path h="1935837" w="3286657">
                  <a:moveTo>
                    <a:pt x="0" y="0"/>
                  </a:moveTo>
                  <a:lnTo>
                    <a:pt x="3286657" y="0"/>
                  </a:lnTo>
                  <a:lnTo>
                    <a:pt x="3286657" y="1935837"/>
                  </a:lnTo>
                  <a:lnTo>
                    <a:pt x="0" y="1935837"/>
                  </a:lnTo>
                  <a:close/>
                </a:path>
              </a:pathLst>
            </a:custGeom>
            <a:solidFill>
              <a:srgbClr val="FFFFFF"/>
            </a:solidFill>
          </p:spPr>
        </p:sp>
      </p:grpSp>
      <p:sp>
        <p:nvSpPr>
          <p:cNvPr name="Freeform 11" id="11"/>
          <p:cNvSpPr/>
          <p:nvPr/>
        </p:nvSpPr>
        <p:spPr>
          <a:xfrm flipH="false" flipV="false" rot="0">
            <a:off x="10246623" y="3441355"/>
            <a:ext cx="7859121" cy="4298826"/>
          </a:xfrm>
          <a:custGeom>
            <a:avLst/>
            <a:gdLst/>
            <a:ahLst/>
            <a:cxnLst/>
            <a:rect r="r" b="b" t="t" l="l"/>
            <a:pathLst>
              <a:path h="4298826" w="7859121">
                <a:moveTo>
                  <a:pt x="0" y="0"/>
                </a:moveTo>
                <a:lnTo>
                  <a:pt x="7859120" y="0"/>
                </a:lnTo>
                <a:lnTo>
                  <a:pt x="7859120" y="4298826"/>
                </a:lnTo>
                <a:lnTo>
                  <a:pt x="0" y="4298826"/>
                </a:lnTo>
                <a:lnTo>
                  <a:pt x="0" y="0"/>
                </a:lnTo>
                <a:close/>
              </a:path>
            </a:pathLst>
          </a:custGeom>
          <a:blipFill>
            <a:blip r:embed="rId9"/>
            <a:stretch>
              <a:fillRect l="-1501" t="-14530" r="0" b="0"/>
            </a:stretch>
          </a:blipFill>
        </p:spPr>
      </p:sp>
      <p:sp>
        <p:nvSpPr>
          <p:cNvPr name="TextBox 12" id="12"/>
          <p:cNvSpPr txBox="true"/>
          <p:nvPr/>
        </p:nvSpPr>
        <p:spPr>
          <a:xfrm rot="0">
            <a:off x="2446217" y="936886"/>
            <a:ext cx="13395565" cy="1228725"/>
          </a:xfrm>
          <a:prstGeom prst="rect">
            <a:avLst/>
          </a:prstGeom>
        </p:spPr>
        <p:txBody>
          <a:bodyPr anchor="t" rtlCol="false" tIns="0" lIns="0" bIns="0" rIns="0">
            <a:spAutoFit/>
          </a:bodyPr>
          <a:lstStyle/>
          <a:p>
            <a:pPr algn="ctr">
              <a:lnSpc>
                <a:spcPts val="9720"/>
              </a:lnSpc>
            </a:pPr>
            <a:r>
              <a:rPr lang="en-US" sz="8100" b="true">
                <a:solidFill>
                  <a:srgbClr val="003EA8"/>
                </a:solidFill>
                <a:latin typeface="Muli Bold"/>
                <a:ea typeface="Muli Bold"/>
                <a:cs typeface="Muli Bold"/>
                <a:sym typeface="Muli Bold"/>
              </a:rPr>
              <a:t>Giao thức hỗ trợ &amp; nội bộ</a:t>
            </a:r>
          </a:p>
        </p:txBody>
      </p:sp>
      <p:sp>
        <p:nvSpPr>
          <p:cNvPr name="TextBox 13" id="13"/>
          <p:cNvSpPr txBox="true"/>
          <p:nvPr/>
        </p:nvSpPr>
        <p:spPr>
          <a:xfrm rot="0">
            <a:off x="952500" y="3059023"/>
            <a:ext cx="8710725" cy="5015865"/>
          </a:xfrm>
          <a:prstGeom prst="rect">
            <a:avLst/>
          </a:prstGeom>
        </p:spPr>
        <p:txBody>
          <a:bodyPr anchor="t" rtlCol="false" tIns="0" lIns="0" bIns="0" rIns="0">
            <a:spAutoFit/>
          </a:bodyPr>
          <a:lstStyle/>
          <a:p>
            <a:pPr algn="l">
              <a:lnSpc>
                <a:spcPts val="3359"/>
              </a:lnSpc>
            </a:pPr>
            <a:r>
              <a:rPr lang="en-US" sz="2400" b="true">
                <a:solidFill>
                  <a:srgbClr val="003EA8"/>
                </a:solidFill>
                <a:latin typeface="Cabin Bold"/>
                <a:ea typeface="Cabin Bold"/>
                <a:cs typeface="Cabin Bold"/>
                <a:sym typeface="Cabin Bold"/>
              </a:rPr>
              <a:t>🔹 Khái niệm:</a:t>
            </a:r>
          </a:p>
          <a:p>
            <a:pPr algn="l">
              <a:lnSpc>
                <a:spcPts val="3359"/>
              </a:lnSpc>
            </a:pPr>
            <a:r>
              <a:rPr lang="en-US" sz="2400" b="true">
                <a:solidFill>
                  <a:srgbClr val="003EA8"/>
                </a:solidFill>
                <a:latin typeface="Cabin Bold"/>
                <a:ea typeface="Cabin Bold"/>
                <a:cs typeface="Cabin Bold"/>
                <a:sym typeface="Cabin Bold"/>
              </a:rPr>
              <a:t>Giao thức hỗ trợ &amp; nội bộ là những giao thức không trực tiếp phục vụ người dùng, nhưng đóng vai trò trung gian giúp các thành phần hệ thống trao đổi dữ liệu hoặc đảm bảo an toàn, tương thích.</a:t>
            </a:r>
          </a:p>
          <a:p>
            <a:pPr algn="l">
              <a:lnSpc>
                <a:spcPts val="3359"/>
              </a:lnSpc>
            </a:pPr>
            <a:r>
              <a:rPr lang="en-US" sz="2400" b="true">
                <a:solidFill>
                  <a:srgbClr val="003EA8"/>
                </a:solidFill>
                <a:latin typeface="Cabin Bold"/>
                <a:ea typeface="Cabin Bold"/>
                <a:cs typeface="Cabin Bold"/>
                <a:sym typeface="Cabin Bold"/>
              </a:rPr>
              <a:t>🔹 Vai trò:</a:t>
            </a:r>
          </a:p>
          <a:p>
            <a:pPr algn="l" marL="518160" indent="-259080" lvl="1">
              <a:lnSpc>
                <a:spcPts val="3359"/>
              </a:lnSpc>
              <a:buFont typeface="Arial"/>
              <a:buChar char="•"/>
            </a:pPr>
            <a:r>
              <a:rPr lang="en-US" b="true" sz="2400">
                <a:solidFill>
                  <a:srgbClr val="003EA8"/>
                </a:solidFill>
                <a:latin typeface="Cabin Bold"/>
                <a:ea typeface="Cabin Bold"/>
                <a:cs typeface="Cabin Bold"/>
                <a:sym typeface="Cabin Bold"/>
              </a:rPr>
              <a:t>Đảm bảo backend kết nối với cơ sở dữ liệu an toàn và hiệu quả.</a:t>
            </a:r>
          </a:p>
          <a:p>
            <a:pPr algn="l" marL="518160" indent="-259080" lvl="1">
              <a:lnSpc>
                <a:spcPts val="3359"/>
              </a:lnSpc>
              <a:buFont typeface="Arial"/>
              <a:buChar char="•"/>
            </a:pPr>
            <a:r>
              <a:rPr lang="en-US" b="true" sz="2400">
                <a:solidFill>
                  <a:srgbClr val="003EA8"/>
                </a:solidFill>
                <a:latin typeface="Cabin Bold"/>
                <a:ea typeface="Cabin Bold"/>
                <a:cs typeface="Cabin Bold"/>
                <a:sym typeface="Cabin Bold"/>
              </a:rPr>
              <a:t>Cho phép truyền dữ liệu giữa các tầng ứng dụng (ví dụ API ↔ Database).</a:t>
            </a:r>
          </a:p>
          <a:p>
            <a:pPr algn="l" marL="518160" indent="-259080" lvl="1">
              <a:lnSpc>
                <a:spcPts val="3359"/>
              </a:lnSpc>
              <a:buFont typeface="Arial"/>
              <a:buChar char="•"/>
            </a:pPr>
            <a:r>
              <a:rPr lang="en-US" b="true" sz="2400">
                <a:solidFill>
                  <a:srgbClr val="003EA8"/>
                </a:solidFill>
                <a:latin typeface="Cabin Bold"/>
                <a:ea typeface="Cabin Bold"/>
                <a:cs typeface="Cabin Bold"/>
                <a:sym typeface="Cabin Bold"/>
              </a:rPr>
              <a:t>Hỗ trợ tính tương thích và bảo mật cho các giao thức chính (HTTP, WebSocket).</a:t>
            </a:r>
          </a:p>
          <a:p>
            <a:pPr algn="l">
              <a:lnSpc>
                <a:spcPts val="3359"/>
              </a:lnSpc>
            </a:pPr>
          </a:p>
        </p:txBody>
      </p:sp>
      <p:sp>
        <p:nvSpPr>
          <p:cNvPr name="TextBox 14" id="14"/>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657204"/>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2915205"/>
            <a:ext cx="9009410" cy="5306531"/>
            <a:chOff x="0" y="0"/>
            <a:chExt cx="3286657" cy="1935837"/>
          </a:xfrm>
        </p:grpSpPr>
        <p:sp>
          <p:nvSpPr>
            <p:cNvPr name="Freeform 10" id="10"/>
            <p:cNvSpPr/>
            <p:nvPr/>
          </p:nvSpPr>
          <p:spPr>
            <a:xfrm flipH="false" flipV="false" rot="0">
              <a:off x="0" y="0"/>
              <a:ext cx="3286657" cy="1935837"/>
            </a:xfrm>
            <a:custGeom>
              <a:avLst/>
              <a:gdLst/>
              <a:ahLst/>
              <a:cxnLst/>
              <a:rect r="r" b="b" t="t" l="l"/>
              <a:pathLst>
                <a:path h="1935837" w="3286657">
                  <a:moveTo>
                    <a:pt x="0" y="0"/>
                  </a:moveTo>
                  <a:lnTo>
                    <a:pt x="3286657" y="0"/>
                  </a:lnTo>
                  <a:lnTo>
                    <a:pt x="3286657" y="1935837"/>
                  </a:lnTo>
                  <a:lnTo>
                    <a:pt x="0" y="1935837"/>
                  </a:lnTo>
                  <a:close/>
                </a:path>
              </a:pathLst>
            </a:custGeom>
            <a:solidFill>
              <a:srgbClr val="FFFFFF"/>
            </a:solidFill>
          </p:spPr>
        </p:sp>
      </p:grpSp>
      <p:sp>
        <p:nvSpPr>
          <p:cNvPr name="TextBox 11" id="11"/>
          <p:cNvSpPr txBox="true"/>
          <p:nvPr/>
        </p:nvSpPr>
        <p:spPr>
          <a:xfrm rot="0">
            <a:off x="852528" y="1104879"/>
            <a:ext cx="16498212" cy="923925"/>
          </a:xfrm>
          <a:prstGeom prst="rect">
            <a:avLst/>
          </a:prstGeom>
        </p:spPr>
        <p:txBody>
          <a:bodyPr anchor="t" rtlCol="false" tIns="0" lIns="0" bIns="0" rIns="0">
            <a:spAutoFit/>
          </a:bodyPr>
          <a:lstStyle/>
          <a:p>
            <a:pPr algn="ctr">
              <a:lnSpc>
                <a:spcPts val="7200"/>
              </a:lnSpc>
            </a:pPr>
            <a:r>
              <a:rPr lang="en-US" sz="6000" b="true">
                <a:solidFill>
                  <a:srgbClr val="003EA8"/>
                </a:solidFill>
                <a:latin typeface="Muli Bold"/>
                <a:ea typeface="Muli Bold"/>
                <a:cs typeface="Muli Bold"/>
                <a:sym typeface="Muli Bold"/>
              </a:rPr>
              <a:t>Các giao thức hỗ trợ &amp; nội bộ trong hệ thống</a:t>
            </a:r>
          </a:p>
        </p:txBody>
      </p:sp>
      <p:sp>
        <p:nvSpPr>
          <p:cNvPr name="TextBox 12" id="12"/>
          <p:cNvSpPr txBox="true"/>
          <p:nvPr/>
        </p:nvSpPr>
        <p:spPr>
          <a:xfrm rot="0">
            <a:off x="952500" y="3068548"/>
            <a:ext cx="8710725" cy="5449570"/>
          </a:xfrm>
          <a:prstGeom prst="rect">
            <a:avLst/>
          </a:prstGeom>
        </p:spPr>
        <p:txBody>
          <a:bodyPr anchor="t" rtlCol="false" tIns="0" lIns="0" bIns="0" rIns="0">
            <a:spAutoFit/>
          </a:bodyPr>
          <a:lstStyle/>
          <a:p>
            <a:pPr algn="l">
              <a:lnSpc>
                <a:spcPts val="3080"/>
              </a:lnSpc>
            </a:pPr>
            <a:r>
              <a:rPr lang="en-US" sz="2200" b="true">
                <a:solidFill>
                  <a:srgbClr val="003EA8"/>
                </a:solidFill>
                <a:latin typeface="Cabin Bold"/>
                <a:ea typeface="Cabin Bold"/>
                <a:cs typeface="Cabin Bold"/>
                <a:sym typeface="Cabin Bold"/>
              </a:rPr>
              <a:t> JDBC (Java Database Connectivity)</a:t>
            </a:r>
          </a:p>
          <a:p>
            <a:pPr algn="l" marL="474981" indent="-237491" lvl="1">
              <a:lnSpc>
                <a:spcPts val="3080"/>
              </a:lnSpc>
              <a:buFont typeface="Arial"/>
              <a:buChar char="•"/>
            </a:pPr>
            <a:r>
              <a:rPr lang="en-US" b="true" sz="2200">
                <a:solidFill>
                  <a:srgbClr val="003EA8"/>
                </a:solidFill>
                <a:latin typeface="Cabin Bold"/>
                <a:ea typeface="Cabin Bold"/>
                <a:cs typeface="Cabin Bold"/>
                <a:sym typeface="Cabin Bold"/>
              </a:rPr>
              <a:t>Là giao thức trung gian (API chuẩn của Java) g</a:t>
            </a:r>
            <a:r>
              <a:rPr lang="en-US" b="true" sz="2200">
                <a:solidFill>
                  <a:srgbClr val="003EA8"/>
                </a:solidFill>
                <a:latin typeface="Cabin Bold"/>
                <a:ea typeface="Cabin Bold"/>
                <a:cs typeface="Cabin Bold"/>
                <a:sym typeface="Cabin Bold"/>
              </a:rPr>
              <a:t>iúp ứng dụng kết nối tới cơ sở dữ liệu quan hệ.</a:t>
            </a:r>
          </a:p>
          <a:p>
            <a:pPr algn="l" marL="474981" indent="-237491" lvl="1">
              <a:lnSpc>
                <a:spcPts val="3080"/>
              </a:lnSpc>
              <a:buFont typeface="Arial"/>
              <a:buChar char="•"/>
            </a:pPr>
            <a:r>
              <a:rPr lang="en-US" b="true" sz="2200">
                <a:solidFill>
                  <a:srgbClr val="003EA8"/>
                </a:solidFill>
                <a:latin typeface="Cabin Bold"/>
                <a:ea typeface="Cabin Bold"/>
                <a:cs typeface="Cabin Bold"/>
                <a:sym typeface="Cabin Bold"/>
              </a:rPr>
              <a:t>H</a:t>
            </a:r>
            <a:r>
              <a:rPr lang="en-US" b="true" sz="2200">
                <a:solidFill>
                  <a:srgbClr val="003EA8"/>
                </a:solidFill>
                <a:latin typeface="Cabin Bold"/>
                <a:ea typeface="Cabin Bold"/>
                <a:cs typeface="Cabin Bold"/>
                <a:sym typeface="Cabin Bold"/>
              </a:rPr>
              <a:t>oạt động ở tầng ứng dụng nội bộ, giữa Java backend ↔ Database Driver.</a:t>
            </a:r>
          </a:p>
          <a:p>
            <a:pPr algn="l" marL="474981" indent="-237491" lvl="1">
              <a:lnSpc>
                <a:spcPts val="3080"/>
              </a:lnSpc>
              <a:buFont typeface="Arial"/>
              <a:buChar char="•"/>
            </a:pPr>
            <a:r>
              <a:rPr lang="en-US" b="true" sz="2200">
                <a:solidFill>
                  <a:srgbClr val="003EA8"/>
                </a:solidFill>
                <a:latin typeface="Cabin Bold"/>
                <a:ea typeface="Cabin Bold"/>
                <a:cs typeface="Cabin Bold"/>
                <a:sym typeface="Cabin Bold"/>
              </a:rPr>
              <a:t>Vai</a:t>
            </a:r>
            <a:r>
              <a:rPr lang="en-US" b="true" sz="2200">
                <a:solidFill>
                  <a:srgbClr val="003EA8"/>
                </a:solidFill>
                <a:latin typeface="Cabin Bold"/>
                <a:ea typeface="Cabin Bold"/>
                <a:cs typeface="Cabin Bold"/>
                <a:sym typeface="Cabin Bold"/>
              </a:rPr>
              <a:t> trò: Gửi truy vấn SQL (SELECT, INSERT, …), nhận kết quả và ánh xạ về đối tượng Java.</a:t>
            </a:r>
          </a:p>
          <a:p>
            <a:pPr algn="l">
              <a:lnSpc>
                <a:spcPts val="3080"/>
              </a:lnSpc>
            </a:pPr>
          </a:p>
          <a:p>
            <a:pPr algn="l">
              <a:lnSpc>
                <a:spcPts val="3080"/>
              </a:lnSpc>
            </a:pPr>
            <a:r>
              <a:rPr lang="en-US" sz="2200" b="true">
                <a:solidFill>
                  <a:srgbClr val="003EA8"/>
                </a:solidFill>
                <a:latin typeface="Cabin Bold"/>
                <a:ea typeface="Cabin Bold"/>
                <a:cs typeface="Cabin Bold"/>
                <a:sym typeface="Cabin Bold"/>
              </a:rPr>
              <a:t>TDS (Tabular Data Stream)</a:t>
            </a:r>
          </a:p>
          <a:p>
            <a:pPr algn="l" marL="474981" indent="-237491" lvl="1">
              <a:lnSpc>
                <a:spcPts val="3080"/>
              </a:lnSpc>
              <a:buFont typeface="Arial"/>
              <a:buChar char="•"/>
            </a:pPr>
            <a:r>
              <a:rPr lang="en-US" b="true" sz="2200">
                <a:solidFill>
                  <a:srgbClr val="003EA8"/>
                </a:solidFill>
                <a:latin typeface="Cabin Bold"/>
                <a:ea typeface="Cabin Bold"/>
                <a:cs typeface="Cabin Bold"/>
                <a:sym typeface="Cabin Bold"/>
              </a:rPr>
              <a:t>Là giao thức truyền dữ liệu thực tế giữa ứng dụng và SQL Server.</a:t>
            </a:r>
          </a:p>
          <a:p>
            <a:pPr algn="l" marL="474981" indent="-237491" lvl="1">
              <a:lnSpc>
                <a:spcPts val="3080"/>
              </a:lnSpc>
              <a:buFont typeface="Arial"/>
              <a:buChar char="•"/>
            </a:pPr>
            <a:r>
              <a:rPr lang="en-US" b="true" sz="2200">
                <a:solidFill>
                  <a:srgbClr val="003EA8"/>
                </a:solidFill>
                <a:latin typeface="Cabin Bold"/>
                <a:ea typeface="Cabin Bold"/>
                <a:cs typeface="Cabin Bold"/>
                <a:sym typeface="Cabin Bold"/>
              </a:rPr>
              <a:t>Mỗi truy vấn SQL được JDBC đóng gói thành gói tin TDS và gửi đến SQL Server.</a:t>
            </a:r>
          </a:p>
          <a:p>
            <a:pPr algn="l" marL="474981" indent="-237491" lvl="1">
              <a:lnSpc>
                <a:spcPts val="3080"/>
              </a:lnSpc>
              <a:buFont typeface="Arial"/>
              <a:buChar char="•"/>
            </a:pPr>
            <a:r>
              <a:rPr lang="en-US" b="true" sz="2200">
                <a:solidFill>
                  <a:srgbClr val="003EA8"/>
                </a:solidFill>
                <a:latin typeface="Cabin Bold"/>
                <a:ea typeface="Cabin Bold"/>
                <a:cs typeface="Cabin Bold"/>
                <a:sym typeface="Cabin Bold"/>
              </a:rPr>
              <a:t>Kết quả (bảng, lỗi, thông báo) cũng được trả lại theo định dạng TDS.</a:t>
            </a:r>
          </a:p>
          <a:p>
            <a:pPr algn="l">
              <a:lnSpc>
                <a:spcPts val="3080"/>
              </a:lnSpc>
            </a:pPr>
          </a:p>
        </p:txBody>
      </p:sp>
      <p:sp>
        <p:nvSpPr>
          <p:cNvPr name="Freeform 13" id="13"/>
          <p:cNvSpPr/>
          <p:nvPr/>
        </p:nvSpPr>
        <p:spPr>
          <a:xfrm flipH="false" flipV="false" rot="0">
            <a:off x="10295978" y="2813163"/>
            <a:ext cx="7666477" cy="6848989"/>
          </a:xfrm>
          <a:custGeom>
            <a:avLst/>
            <a:gdLst/>
            <a:ahLst/>
            <a:cxnLst/>
            <a:rect r="r" b="b" t="t" l="l"/>
            <a:pathLst>
              <a:path h="6848989" w="7666477">
                <a:moveTo>
                  <a:pt x="0" y="0"/>
                </a:moveTo>
                <a:lnTo>
                  <a:pt x="7666477" y="0"/>
                </a:lnTo>
                <a:lnTo>
                  <a:pt x="7666477" y="6848989"/>
                </a:lnTo>
                <a:lnTo>
                  <a:pt x="0" y="6848989"/>
                </a:lnTo>
                <a:lnTo>
                  <a:pt x="0" y="0"/>
                </a:lnTo>
                <a:close/>
              </a:path>
            </a:pathLst>
          </a:custGeom>
          <a:blipFill>
            <a:blip r:embed="rId9"/>
            <a:stretch>
              <a:fillRect l="-49432" t="-8920" r="-48273" b="-15562"/>
            </a:stretch>
          </a:blipFill>
        </p:spPr>
      </p:sp>
      <p:sp>
        <p:nvSpPr>
          <p:cNvPr name="TextBox 14" id="14"/>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814055" y="406811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5911874" y="1100940"/>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817460" y="6645909"/>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9948257" y="7178426"/>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1726819" y="4335574"/>
            <a:ext cx="15441041" cy="1371600"/>
          </a:xfrm>
          <a:prstGeom prst="rect">
            <a:avLst/>
          </a:prstGeom>
        </p:spPr>
        <p:txBody>
          <a:bodyPr anchor="t" rtlCol="false" tIns="0" lIns="0" bIns="0" rIns="0">
            <a:spAutoFit/>
          </a:bodyPr>
          <a:lstStyle/>
          <a:p>
            <a:pPr algn="ctr">
              <a:lnSpc>
                <a:spcPts val="10800"/>
              </a:lnSpc>
            </a:pPr>
            <a:r>
              <a:rPr lang="en-US" b="true" sz="9000">
                <a:solidFill>
                  <a:srgbClr val="003EA8"/>
                </a:solidFill>
                <a:latin typeface="Muli Bold"/>
                <a:ea typeface="Muli Bold"/>
                <a:cs typeface="Muli Bold"/>
                <a:sym typeface="Muli Bold"/>
              </a:rPr>
              <a:t>Các luồng hoạt động chính </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7294922" y="1480300"/>
            <a:ext cx="321948" cy="461574"/>
          </a:xfrm>
          <a:custGeom>
            <a:avLst/>
            <a:gdLst/>
            <a:ahLst/>
            <a:cxnLst/>
            <a:rect r="r" b="b" t="t" l="l"/>
            <a:pathLst>
              <a:path h="461574" w="321948">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1818259" y="924664"/>
            <a:ext cx="15441041" cy="1371600"/>
          </a:xfrm>
          <a:prstGeom prst="rect">
            <a:avLst/>
          </a:prstGeom>
        </p:spPr>
        <p:txBody>
          <a:bodyPr anchor="t" rtlCol="false" tIns="0" lIns="0" bIns="0" rIns="0">
            <a:spAutoFit/>
          </a:bodyPr>
          <a:lstStyle/>
          <a:p>
            <a:pPr algn="ctr">
              <a:lnSpc>
                <a:spcPts val="10800"/>
              </a:lnSpc>
            </a:pPr>
            <a:r>
              <a:rPr lang="en-US" b="true" sz="9000">
                <a:solidFill>
                  <a:srgbClr val="003EA8"/>
                </a:solidFill>
                <a:latin typeface="Muli Bold"/>
                <a:ea typeface="Muli Bold"/>
                <a:cs typeface="Muli Bold"/>
                <a:sym typeface="Muli Bold"/>
              </a:rPr>
              <a:t>Luồng Upload qua HTTPS</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818259" y="2563723"/>
            <a:ext cx="14872116" cy="7635401"/>
          </a:xfrm>
          <a:custGeom>
            <a:avLst/>
            <a:gdLst/>
            <a:ahLst/>
            <a:cxnLst/>
            <a:rect r="r" b="b" t="t" l="l"/>
            <a:pathLst>
              <a:path h="7635401" w="14872116">
                <a:moveTo>
                  <a:pt x="0" y="0"/>
                </a:moveTo>
                <a:lnTo>
                  <a:pt x="14872116" y="0"/>
                </a:lnTo>
                <a:lnTo>
                  <a:pt x="14872116" y="7635401"/>
                </a:lnTo>
                <a:lnTo>
                  <a:pt x="0" y="7635401"/>
                </a:lnTo>
                <a:lnTo>
                  <a:pt x="0" y="0"/>
                </a:lnTo>
                <a:close/>
              </a:path>
            </a:pathLst>
          </a:custGeom>
          <a:blipFill>
            <a:blip r:embed="rId9"/>
            <a:stretch>
              <a:fillRect l="-2552" t="-8630" r="-10767" b="-15526"/>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grpSp>
        <p:nvGrpSpPr>
          <p:cNvPr name="Group 5" id="5"/>
          <p:cNvGrpSpPr/>
          <p:nvPr/>
        </p:nvGrpSpPr>
        <p:grpSpPr>
          <a:xfrm rot="0">
            <a:off x="9908900" y="3235000"/>
            <a:ext cx="121908" cy="12190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7" id="7"/>
          <p:cNvGrpSpPr/>
          <p:nvPr/>
        </p:nvGrpSpPr>
        <p:grpSpPr>
          <a:xfrm rot="0">
            <a:off x="10055579" y="7995212"/>
            <a:ext cx="121908" cy="12190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9" id="9"/>
          <p:cNvSpPr txBox="true"/>
          <p:nvPr/>
        </p:nvSpPr>
        <p:spPr>
          <a:xfrm rot="0">
            <a:off x="496309" y="1038225"/>
            <a:ext cx="17295383" cy="1352550"/>
          </a:xfrm>
          <a:prstGeom prst="rect">
            <a:avLst/>
          </a:prstGeom>
        </p:spPr>
        <p:txBody>
          <a:bodyPr anchor="t" rtlCol="false" tIns="0" lIns="0" bIns="0" rIns="0">
            <a:spAutoFit/>
          </a:bodyPr>
          <a:lstStyle/>
          <a:p>
            <a:pPr algn="ctr">
              <a:lnSpc>
                <a:spcPts val="10799"/>
              </a:lnSpc>
            </a:pPr>
            <a:r>
              <a:rPr lang="en-US" b="true" sz="8999">
                <a:solidFill>
                  <a:srgbClr val="003EA8"/>
                </a:solidFill>
                <a:latin typeface="Muli Bold"/>
                <a:ea typeface="Muli Bold"/>
                <a:cs typeface="Muli Bold"/>
                <a:sym typeface="Muli Bold"/>
              </a:rPr>
              <a:t>Luồng Download qua HTTPS</a:t>
            </a:r>
          </a:p>
        </p:txBody>
      </p:sp>
      <p:sp>
        <p:nvSpPr>
          <p:cNvPr name="Freeform 10" id="10"/>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3318894" y="2704950"/>
            <a:ext cx="11618447" cy="7452965"/>
          </a:xfrm>
          <a:custGeom>
            <a:avLst/>
            <a:gdLst/>
            <a:ahLst/>
            <a:cxnLst/>
            <a:rect r="r" b="b" t="t" l="l"/>
            <a:pathLst>
              <a:path h="7452965" w="11618447">
                <a:moveTo>
                  <a:pt x="0" y="0"/>
                </a:moveTo>
                <a:lnTo>
                  <a:pt x="11618447" y="0"/>
                </a:lnTo>
                <a:lnTo>
                  <a:pt x="11618447" y="7452965"/>
                </a:lnTo>
                <a:lnTo>
                  <a:pt x="0" y="7452965"/>
                </a:lnTo>
                <a:lnTo>
                  <a:pt x="0" y="0"/>
                </a:lnTo>
                <a:close/>
              </a:path>
            </a:pathLst>
          </a:custGeom>
          <a:blipFill>
            <a:blip r:embed="rId7"/>
            <a:stretch>
              <a:fillRect l="-38967" t="-23574" r="-38769" b="-32280"/>
            </a:stretch>
          </a:blipFill>
        </p:spPr>
      </p:sp>
      <p:sp>
        <p:nvSpPr>
          <p:cNvPr name="TextBox 13" id="13"/>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 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grpSp>
        <p:nvGrpSpPr>
          <p:cNvPr name="Group 5" id="5"/>
          <p:cNvGrpSpPr/>
          <p:nvPr/>
        </p:nvGrpSpPr>
        <p:grpSpPr>
          <a:xfrm rot="0">
            <a:off x="9908900" y="3235000"/>
            <a:ext cx="121908" cy="12190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7" id="7"/>
          <p:cNvGrpSpPr/>
          <p:nvPr/>
        </p:nvGrpSpPr>
        <p:grpSpPr>
          <a:xfrm rot="0">
            <a:off x="10055579" y="7995212"/>
            <a:ext cx="121908" cy="12190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9" id="9"/>
          <p:cNvSpPr txBox="true"/>
          <p:nvPr/>
        </p:nvSpPr>
        <p:spPr>
          <a:xfrm rot="0">
            <a:off x="496309" y="1038225"/>
            <a:ext cx="17295383" cy="1352550"/>
          </a:xfrm>
          <a:prstGeom prst="rect">
            <a:avLst/>
          </a:prstGeom>
        </p:spPr>
        <p:txBody>
          <a:bodyPr anchor="t" rtlCol="false" tIns="0" lIns="0" bIns="0" rIns="0">
            <a:spAutoFit/>
          </a:bodyPr>
          <a:lstStyle/>
          <a:p>
            <a:pPr algn="ctr">
              <a:lnSpc>
                <a:spcPts val="10799"/>
              </a:lnSpc>
            </a:pPr>
            <a:r>
              <a:rPr lang="en-US" b="true" sz="8999">
                <a:solidFill>
                  <a:srgbClr val="003EA8"/>
                </a:solidFill>
                <a:latin typeface="Muli Bold"/>
                <a:ea typeface="Muli Bold"/>
                <a:cs typeface="Muli Bold"/>
                <a:sym typeface="Muli Bold"/>
              </a:rPr>
              <a:t>Luồng tin nhắn thời gian thực</a:t>
            </a:r>
          </a:p>
        </p:txBody>
      </p:sp>
      <p:sp>
        <p:nvSpPr>
          <p:cNvPr name="Freeform 10" id="10"/>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3702189" y="2671068"/>
            <a:ext cx="10851857" cy="7515816"/>
          </a:xfrm>
          <a:custGeom>
            <a:avLst/>
            <a:gdLst/>
            <a:ahLst/>
            <a:cxnLst/>
            <a:rect r="r" b="b" t="t" l="l"/>
            <a:pathLst>
              <a:path h="7515816" w="10851857">
                <a:moveTo>
                  <a:pt x="0" y="0"/>
                </a:moveTo>
                <a:lnTo>
                  <a:pt x="10851857" y="0"/>
                </a:lnTo>
                <a:lnTo>
                  <a:pt x="10851857" y="7515816"/>
                </a:lnTo>
                <a:lnTo>
                  <a:pt x="0" y="7515816"/>
                </a:lnTo>
                <a:lnTo>
                  <a:pt x="0" y="0"/>
                </a:lnTo>
                <a:close/>
              </a:path>
            </a:pathLst>
          </a:custGeom>
          <a:blipFill>
            <a:blip r:embed="rId7"/>
            <a:stretch>
              <a:fillRect l="-39168" t="-18489" r="-38860" b="-26102"/>
            </a:stretch>
          </a:blipFill>
        </p:spPr>
      </p:sp>
      <p:sp>
        <p:nvSpPr>
          <p:cNvPr name="TextBox 13" id="13"/>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814055" y="406811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5911874" y="1100940"/>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817460" y="6645909"/>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9948257" y="7178426"/>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1726819" y="4335574"/>
            <a:ext cx="15441041" cy="1371600"/>
          </a:xfrm>
          <a:prstGeom prst="rect">
            <a:avLst/>
          </a:prstGeom>
        </p:spPr>
        <p:txBody>
          <a:bodyPr anchor="t" rtlCol="false" tIns="0" lIns="0" bIns="0" rIns="0">
            <a:spAutoFit/>
          </a:bodyPr>
          <a:lstStyle/>
          <a:p>
            <a:pPr algn="ctr">
              <a:lnSpc>
                <a:spcPts val="10800"/>
              </a:lnSpc>
            </a:pPr>
            <a:r>
              <a:rPr lang="en-US" b="true" sz="9000">
                <a:solidFill>
                  <a:srgbClr val="003EA8"/>
                </a:solidFill>
                <a:latin typeface="Muli Bold"/>
                <a:ea typeface="Muli Bold"/>
                <a:cs typeface="Muli Bold"/>
                <a:sym typeface="Muli Bold"/>
              </a:rPr>
              <a:t>Thiết kế giao diện</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7294922" y="1480300"/>
            <a:ext cx="321948" cy="461574"/>
          </a:xfrm>
          <a:custGeom>
            <a:avLst/>
            <a:gdLst/>
            <a:ahLst/>
            <a:cxnLst/>
            <a:rect r="r" b="b" t="t" l="l"/>
            <a:pathLst>
              <a:path h="461574" w="321948">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1645255" y="2910273"/>
            <a:ext cx="15795020" cy="6745738"/>
            <a:chOff x="0" y="0"/>
            <a:chExt cx="5762066" cy="2460863"/>
          </a:xfrm>
        </p:grpSpPr>
        <p:sp>
          <p:nvSpPr>
            <p:cNvPr name="Freeform 4" id="4"/>
            <p:cNvSpPr/>
            <p:nvPr/>
          </p:nvSpPr>
          <p:spPr>
            <a:xfrm flipH="false" flipV="false" rot="0">
              <a:off x="0" y="0"/>
              <a:ext cx="5762066" cy="2460863"/>
            </a:xfrm>
            <a:custGeom>
              <a:avLst/>
              <a:gdLst/>
              <a:ahLst/>
              <a:cxnLst/>
              <a:rect r="r" b="b" t="t" l="l"/>
              <a:pathLst>
                <a:path h="2460863" w="5762066">
                  <a:moveTo>
                    <a:pt x="0" y="0"/>
                  </a:moveTo>
                  <a:lnTo>
                    <a:pt x="5762066" y="0"/>
                  </a:lnTo>
                  <a:lnTo>
                    <a:pt x="5762066" y="2460863"/>
                  </a:lnTo>
                  <a:lnTo>
                    <a:pt x="0" y="2460863"/>
                  </a:lnTo>
                  <a:close/>
                </a:path>
              </a:pathLst>
            </a:custGeom>
            <a:solidFill>
              <a:srgbClr val="FFFFFF"/>
            </a:solidFill>
          </p:spPr>
        </p:sp>
      </p:grpSp>
      <p:grpSp>
        <p:nvGrpSpPr>
          <p:cNvPr name="Group 5" id="5"/>
          <p:cNvGrpSpPr/>
          <p:nvPr/>
        </p:nvGrpSpPr>
        <p:grpSpPr>
          <a:xfrm rot="0">
            <a:off x="1219294" y="657204"/>
            <a:ext cx="15795020" cy="1907038"/>
            <a:chOff x="0" y="0"/>
            <a:chExt cx="5762066" cy="695693"/>
          </a:xfrm>
        </p:grpSpPr>
        <p:sp>
          <p:nvSpPr>
            <p:cNvPr name="Freeform 6" id="6"/>
            <p:cNvSpPr/>
            <p:nvPr/>
          </p:nvSpPr>
          <p:spPr>
            <a:xfrm flipH="false" flipV="false" rot="0">
              <a:off x="0" y="0"/>
              <a:ext cx="5762066" cy="695693"/>
            </a:xfrm>
            <a:custGeom>
              <a:avLst/>
              <a:gdLst/>
              <a:ahLst/>
              <a:cxnLst/>
              <a:rect r="r" b="b" t="t" l="l"/>
              <a:pathLst>
                <a:path h="695693" w="5762066">
                  <a:moveTo>
                    <a:pt x="0" y="0"/>
                  </a:moveTo>
                  <a:lnTo>
                    <a:pt x="5762066" y="0"/>
                  </a:lnTo>
                  <a:lnTo>
                    <a:pt x="5762066" y="695693"/>
                  </a:lnTo>
                  <a:lnTo>
                    <a:pt x="0" y="695693"/>
                  </a:lnTo>
                  <a:close/>
                </a:path>
              </a:pathLst>
            </a:custGeom>
            <a:solidFill>
              <a:srgbClr val="FFFFFF"/>
            </a:solidFill>
          </p:spPr>
        </p:sp>
      </p:grpSp>
      <p:sp>
        <p:nvSpPr>
          <p:cNvPr name="Freeform 7" id="7"/>
          <p:cNvSpPr/>
          <p:nvPr/>
        </p:nvSpPr>
        <p:spPr>
          <a:xfrm flipH="false" flipV="false" rot="-278358">
            <a:off x="-1432939" y="-269558"/>
            <a:ext cx="5304464" cy="1668495"/>
          </a:xfrm>
          <a:custGeom>
            <a:avLst/>
            <a:gdLst/>
            <a:ahLst/>
            <a:cxnLst/>
            <a:rect r="r" b="b" t="t" l="l"/>
            <a:pathLst>
              <a:path h="1668495" w="5304464">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5400000">
            <a:off x="-541453" y="6273617"/>
            <a:ext cx="6745738" cy="0"/>
          </a:xfrm>
          <a:prstGeom prst="line">
            <a:avLst/>
          </a:prstGeom>
          <a:ln cap="flat" w="19050">
            <a:solidFill>
              <a:srgbClr val="CCCCCC"/>
            </a:solidFill>
            <a:prstDash val="solid"/>
            <a:headEnd type="none" len="sm" w="sm"/>
            <a:tailEnd type="none" len="sm" w="sm"/>
          </a:ln>
        </p:spPr>
      </p:sp>
      <p:sp>
        <p:nvSpPr>
          <p:cNvPr name="Freeform 9" id="9"/>
          <p:cNvSpPr/>
          <p:nvPr/>
        </p:nvSpPr>
        <p:spPr>
          <a:xfrm flipH="false" flipV="false" rot="-203414">
            <a:off x="16159521" y="3217546"/>
            <a:ext cx="651301" cy="933765"/>
          </a:xfrm>
          <a:custGeom>
            <a:avLst/>
            <a:gdLst/>
            <a:ahLst/>
            <a:cxnLst/>
            <a:rect r="r" b="b" t="t" l="l"/>
            <a:pathLst>
              <a:path h="933765" w="651301">
                <a:moveTo>
                  <a:pt x="0" y="0"/>
                </a:moveTo>
                <a:lnTo>
                  <a:pt x="651301" y="0"/>
                </a:lnTo>
                <a:lnTo>
                  <a:pt x="651301" y="933765"/>
                </a:lnTo>
                <a:lnTo>
                  <a:pt x="0" y="9337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101025" y="4998427"/>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7"/>
            <a:stretch>
              <a:fillRect l="0" t="0" r="0" b="0"/>
            </a:stretch>
          </a:blipFill>
        </p:spPr>
      </p:sp>
      <p:sp>
        <p:nvSpPr>
          <p:cNvPr name="AutoShape 11" id="11"/>
          <p:cNvSpPr/>
          <p:nvPr/>
        </p:nvSpPr>
        <p:spPr>
          <a:xfrm flipV="true">
            <a:off x="9762937" y="2910273"/>
            <a:ext cx="0" cy="6745738"/>
          </a:xfrm>
          <a:prstGeom prst="line">
            <a:avLst/>
          </a:prstGeom>
          <a:ln cap="flat" w="19050">
            <a:solidFill>
              <a:srgbClr val="CCCCCC"/>
            </a:solidFill>
            <a:prstDash val="solid"/>
            <a:headEnd type="none" len="sm" w="sm"/>
            <a:tailEnd type="none" len="sm" w="sm"/>
          </a:ln>
        </p:spPr>
      </p:sp>
      <p:sp>
        <p:nvSpPr>
          <p:cNvPr name="AutoShape 12" id="12"/>
          <p:cNvSpPr/>
          <p:nvPr/>
        </p:nvSpPr>
        <p:spPr>
          <a:xfrm flipV="true">
            <a:off x="8122054" y="2910273"/>
            <a:ext cx="0" cy="6745738"/>
          </a:xfrm>
          <a:prstGeom prst="line">
            <a:avLst/>
          </a:prstGeom>
          <a:ln cap="flat" w="19050">
            <a:solidFill>
              <a:srgbClr val="CCCCCC"/>
            </a:solidFill>
            <a:prstDash val="solid"/>
            <a:headEnd type="none" len="sm" w="sm"/>
            <a:tailEnd type="none" len="sm" w="sm"/>
          </a:ln>
        </p:spPr>
      </p:sp>
      <p:sp>
        <p:nvSpPr>
          <p:cNvPr name="Freeform 13" id="13"/>
          <p:cNvSpPr/>
          <p:nvPr/>
        </p:nvSpPr>
        <p:spPr>
          <a:xfrm flipH="false" flipV="false" rot="0">
            <a:off x="-1058264" y="6175174"/>
            <a:ext cx="5407039" cy="5407039"/>
          </a:xfrm>
          <a:custGeom>
            <a:avLst/>
            <a:gdLst/>
            <a:ahLst/>
            <a:cxnLst/>
            <a:rect r="r" b="b" t="t" l="l"/>
            <a:pathLst>
              <a:path h="5407039" w="5407039">
                <a:moveTo>
                  <a:pt x="0" y="0"/>
                </a:moveTo>
                <a:lnTo>
                  <a:pt x="5407039" y="0"/>
                </a:lnTo>
                <a:lnTo>
                  <a:pt x="5407039" y="5407039"/>
                </a:lnTo>
                <a:lnTo>
                  <a:pt x="0" y="5407039"/>
                </a:lnTo>
                <a:lnTo>
                  <a:pt x="0" y="0"/>
                </a:lnTo>
                <a:close/>
              </a:path>
            </a:pathLst>
          </a:custGeom>
          <a:blipFill>
            <a:blip r:embed="rId8"/>
            <a:stretch>
              <a:fillRect l="0" t="0" r="0" b="0"/>
            </a:stretch>
          </a:blipFill>
        </p:spPr>
      </p:sp>
      <p:sp>
        <p:nvSpPr>
          <p:cNvPr name="TextBox 14" id="14"/>
          <p:cNvSpPr txBox="true"/>
          <p:nvPr/>
        </p:nvSpPr>
        <p:spPr>
          <a:xfrm rot="0">
            <a:off x="10172512" y="6726989"/>
            <a:ext cx="3642641" cy="372745"/>
          </a:xfrm>
          <a:prstGeom prst="rect">
            <a:avLst/>
          </a:prstGeom>
        </p:spPr>
        <p:txBody>
          <a:bodyPr anchor="t" rtlCol="false" tIns="0" lIns="0" bIns="0" rIns="0">
            <a:spAutoFit/>
          </a:bodyPr>
          <a:lstStyle/>
          <a:p>
            <a:pPr algn="l">
              <a:lnSpc>
                <a:spcPts val="3079"/>
              </a:lnSpc>
            </a:pPr>
            <a:r>
              <a:rPr lang="en-US" sz="2199" u="none">
                <a:solidFill>
                  <a:srgbClr val="000000"/>
                </a:solidFill>
                <a:latin typeface="Cabin"/>
                <a:ea typeface="Cabin"/>
                <a:cs typeface="Cabin"/>
                <a:sym typeface="Cabin"/>
              </a:rPr>
              <a:t>Các luồng hoạt động chính </a:t>
            </a:r>
          </a:p>
        </p:txBody>
      </p:sp>
      <p:sp>
        <p:nvSpPr>
          <p:cNvPr name="TextBox 15" id="15"/>
          <p:cNvSpPr txBox="true"/>
          <p:nvPr/>
        </p:nvSpPr>
        <p:spPr>
          <a:xfrm rot="0">
            <a:off x="3683996" y="924916"/>
            <a:ext cx="10839717" cy="1371600"/>
          </a:xfrm>
          <a:prstGeom prst="rect">
            <a:avLst/>
          </a:prstGeom>
        </p:spPr>
        <p:txBody>
          <a:bodyPr anchor="t" rtlCol="false" tIns="0" lIns="0" bIns="0" rIns="0">
            <a:spAutoFit/>
          </a:bodyPr>
          <a:lstStyle/>
          <a:p>
            <a:pPr algn="ctr" marL="0" indent="0" lvl="0">
              <a:lnSpc>
                <a:spcPts val="10800"/>
              </a:lnSpc>
              <a:spcBef>
                <a:spcPct val="0"/>
              </a:spcBef>
            </a:pPr>
            <a:r>
              <a:rPr lang="en-US" b="true" sz="9000">
                <a:solidFill>
                  <a:srgbClr val="003EA8"/>
                </a:solidFill>
                <a:latin typeface="Muli Bold"/>
                <a:ea typeface="Muli Bold"/>
                <a:cs typeface="Muli Bold"/>
                <a:sym typeface="Muli Bold"/>
              </a:rPr>
              <a:t>Mục Lục</a:t>
            </a:r>
          </a:p>
        </p:txBody>
      </p:sp>
      <p:grpSp>
        <p:nvGrpSpPr>
          <p:cNvPr name="Group 16" id="16"/>
          <p:cNvGrpSpPr/>
          <p:nvPr/>
        </p:nvGrpSpPr>
        <p:grpSpPr>
          <a:xfrm rot="0">
            <a:off x="3250516" y="3466971"/>
            <a:ext cx="4080791" cy="2342406"/>
            <a:chOff x="0" y="0"/>
            <a:chExt cx="5441055" cy="3123208"/>
          </a:xfrm>
        </p:grpSpPr>
        <p:sp>
          <p:nvSpPr>
            <p:cNvPr name="TextBox 17" id="17"/>
            <p:cNvSpPr txBox="true"/>
            <p:nvPr/>
          </p:nvSpPr>
          <p:spPr>
            <a:xfrm rot="0">
              <a:off x="0" y="1176721"/>
              <a:ext cx="5441055" cy="484293"/>
            </a:xfrm>
            <a:prstGeom prst="rect">
              <a:avLst/>
            </a:prstGeom>
          </p:spPr>
          <p:txBody>
            <a:bodyPr anchor="t" rtlCol="false" tIns="0" lIns="0" bIns="0" rIns="0">
              <a:spAutoFit/>
            </a:bodyPr>
            <a:lstStyle/>
            <a:p>
              <a:pPr algn="l">
                <a:lnSpc>
                  <a:spcPts val="3079"/>
                </a:lnSpc>
              </a:pPr>
              <a:r>
                <a:rPr lang="en-US" sz="2199">
                  <a:solidFill>
                    <a:srgbClr val="000000"/>
                  </a:solidFill>
                  <a:latin typeface="Cabin"/>
                  <a:ea typeface="Cabin"/>
                  <a:cs typeface="Cabin"/>
                  <a:sym typeface="Cabin"/>
                </a:rPr>
                <a:t>Mục tiêu dự án</a:t>
              </a:r>
            </a:p>
          </p:txBody>
        </p:sp>
        <p:sp>
          <p:nvSpPr>
            <p:cNvPr name="TextBox 18" id="18"/>
            <p:cNvSpPr txBox="true"/>
            <p:nvPr/>
          </p:nvSpPr>
          <p:spPr>
            <a:xfrm rot="0">
              <a:off x="0" y="2638915"/>
              <a:ext cx="5441055" cy="484293"/>
            </a:xfrm>
            <a:prstGeom prst="rect">
              <a:avLst/>
            </a:prstGeom>
          </p:spPr>
          <p:txBody>
            <a:bodyPr anchor="t" rtlCol="false" tIns="0" lIns="0" bIns="0" rIns="0">
              <a:spAutoFit/>
            </a:bodyPr>
            <a:lstStyle/>
            <a:p>
              <a:pPr algn="l">
                <a:lnSpc>
                  <a:spcPts val="3079"/>
                </a:lnSpc>
              </a:pPr>
              <a:r>
                <a:rPr lang="en-US" sz="2199">
                  <a:solidFill>
                    <a:srgbClr val="000000"/>
                  </a:solidFill>
                  <a:latin typeface="Cabin"/>
                  <a:ea typeface="Cabin"/>
                  <a:cs typeface="Cabin"/>
                  <a:sym typeface="Cabin"/>
                </a:rPr>
                <a:t>Kiến trúc tổng thể</a:t>
              </a:r>
            </a:p>
          </p:txBody>
        </p:sp>
        <p:sp>
          <p:nvSpPr>
            <p:cNvPr name="TextBox 19" id="19"/>
            <p:cNvSpPr txBox="true"/>
            <p:nvPr/>
          </p:nvSpPr>
          <p:spPr>
            <a:xfrm rot="0">
              <a:off x="0" y="-38100"/>
              <a:ext cx="5441055" cy="484293"/>
            </a:xfrm>
            <a:prstGeom prst="rect">
              <a:avLst/>
            </a:prstGeom>
          </p:spPr>
          <p:txBody>
            <a:bodyPr anchor="t" rtlCol="false" tIns="0" lIns="0" bIns="0" rIns="0">
              <a:spAutoFit/>
            </a:bodyPr>
            <a:lstStyle/>
            <a:p>
              <a:pPr algn="l">
                <a:lnSpc>
                  <a:spcPts val="3079"/>
                </a:lnSpc>
              </a:pPr>
              <a:r>
                <a:rPr lang="en-US" sz="2199">
                  <a:solidFill>
                    <a:srgbClr val="000000"/>
                  </a:solidFill>
                  <a:latin typeface="Cabin"/>
                  <a:ea typeface="Cabin"/>
                  <a:cs typeface="Cabin"/>
                  <a:sym typeface="Cabin"/>
                </a:rPr>
                <a:t>Giới thiệu đề tài</a:t>
              </a:r>
            </a:p>
          </p:txBody>
        </p:sp>
      </p:grpSp>
      <p:sp>
        <p:nvSpPr>
          <p:cNvPr name="TextBox 20" id="20"/>
          <p:cNvSpPr txBox="true"/>
          <p:nvPr/>
        </p:nvSpPr>
        <p:spPr>
          <a:xfrm rot="0">
            <a:off x="1650988" y="3222796"/>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1.</a:t>
            </a:r>
          </a:p>
        </p:txBody>
      </p:sp>
      <p:sp>
        <p:nvSpPr>
          <p:cNvPr name="TextBox 21" id="21"/>
          <p:cNvSpPr txBox="true"/>
          <p:nvPr/>
        </p:nvSpPr>
        <p:spPr>
          <a:xfrm rot="0">
            <a:off x="8568221" y="6518074"/>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7.</a:t>
            </a:r>
          </a:p>
        </p:txBody>
      </p:sp>
      <p:sp>
        <p:nvSpPr>
          <p:cNvPr name="TextBox 22" id="22"/>
          <p:cNvSpPr txBox="true"/>
          <p:nvPr/>
        </p:nvSpPr>
        <p:spPr>
          <a:xfrm rot="0">
            <a:off x="1650988" y="4112602"/>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2.</a:t>
            </a:r>
          </a:p>
        </p:txBody>
      </p:sp>
      <p:sp>
        <p:nvSpPr>
          <p:cNvPr name="TextBox 23" id="23"/>
          <p:cNvSpPr txBox="true"/>
          <p:nvPr/>
        </p:nvSpPr>
        <p:spPr>
          <a:xfrm rot="0">
            <a:off x="1650988" y="5133975"/>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3.</a:t>
            </a:r>
          </a:p>
        </p:txBody>
      </p:sp>
      <p:sp>
        <p:nvSpPr>
          <p:cNvPr name="TextBox 24" id="24"/>
          <p:cNvSpPr txBox="true"/>
          <p:nvPr/>
        </p:nvSpPr>
        <p:spPr>
          <a:xfrm rot="0">
            <a:off x="8568221" y="3222796"/>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4.</a:t>
            </a:r>
          </a:p>
        </p:txBody>
      </p:sp>
      <p:sp>
        <p:nvSpPr>
          <p:cNvPr name="TextBox 25" id="25"/>
          <p:cNvSpPr txBox="true"/>
          <p:nvPr/>
        </p:nvSpPr>
        <p:spPr>
          <a:xfrm rot="0">
            <a:off x="8568221" y="4223837"/>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5.</a:t>
            </a:r>
          </a:p>
        </p:txBody>
      </p:sp>
      <p:sp>
        <p:nvSpPr>
          <p:cNvPr name="TextBox 26" id="26"/>
          <p:cNvSpPr txBox="true"/>
          <p:nvPr/>
        </p:nvSpPr>
        <p:spPr>
          <a:xfrm rot="0">
            <a:off x="8568221" y="5346499"/>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6.</a:t>
            </a:r>
          </a:p>
        </p:txBody>
      </p:sp>
      <p:grpSp>
        <p:nvGrpSpPr>
          <p:cNvPr name="Group 27" id="27"/>
          <p:cNvGrpSpPr/>
          <p:nvPr/>
        </p:nvGrpSpPr>
        <p:grpSpPr>
          <a:xfrm rot="0">
            <a:off x="10172512" y="3466971"/>
            <a:ext cx="4108866" cy="2527935"/>
            <a:chOff x="0" y="0"/>
            <a:chExt cx="5478488" cy="3370580"/>
          </a:xfrm>
        </p:grpSpPr>
        <p:sp>
          <p:nvSpPr>
            <p:cNvPr name="TextBox 28" id="28"/>
            <p:cNvSpPr txBox="true"/>
            <p:nvPr/>
          </p:nvSpPr>
          <p:spPr>
            <a:xfrm rot="0">
              <a:off x="37434" y="-38100"/>
              <a:ext cx="5441055" cy="484293"/>
            </a:xfrm>
            <a:prstGeom prst="rect">
              <a:avLst/>
            </a:prstGeom>
          </p:spPr>
          <p:txBody>
            <a:bodyPr anchor="t" rtlCol="false" tIns="0" lIns="0" bIns="0" rIns="0">
              <a:spAutoFit/>
            </a:bodyPr>
            <a:lstStyle/>
            <a:p>
              <a:pPr algn="l">
                <a:lnSpc>
                  <a:spcPts val="3079"/>
                </a:lnSpc>
              </a:pPr>
              <a:r>
                <a:rPr lang="en-US" sz="2199">
                  <a:solidFill>
                    <a:srgbClr val="000000"/>
                  </a:solidFill>
                  <a:latin typeface="Cabin"/>
                  <a:ea typeface="Cabin"/>
                  <a:cs typeface="Cabin"/>
                  <a:sym typeface="Cabin"/>
                </a:rPr>
                <a:t>Giao thức mạng được sử dụng</a:t>
              </a:r>
            </a:p>
          </p:txBody>
        </p:sp>
        <p:sp>
          <p:nvSpPr>
            <p:cNvPr name="TextBox 29" id="29"/>
            <p:cNvSpPr txBox="true"/>
            <p:nvPr/>
          </p:nvSpPr>
          <p:spPr>
            <a:xfrm rot="0">
              <a:off x="37434" y="1424093"/>
              <a:ext cx="5441055" cy="484293"/>
            </a:xfrm>
            <a:prstGeom prst="rect">
              <a:avLst/>
            </a:prstGeom>
          </p:spPr>
          <p:txBody>
            <a:bodyPr anchor="t" rtlCol="false" tIns="0" lIns="0" bIns="0" rIns="0">
              <a:spAutoFit/>
            </a:bodyPr>
            <a:lstStyle/>
            <a:p>
              <a:pPr algn="l">
                <a:lnSpc>
                  <a:spcPts val="3079"/>
                </a:lnSpc>
              </a:pPr>
              <a:r>
                <a:rPr lang="en-US" sz="2199">
                  <a:solidFill>
                    <a:srgbClr val="000000"/>
                  </a:solidFill>
                  <a:latin typeface="Cabin"/>
                  <a:ea typeface="Cabin"/>
                  <a:cs typeface="Cabin"/>
                  <a:sym typeface="Cabin"/>
                </a:rPr>
                <a:t>Giao thức tầng ứng dụng</a:t>
              </a:r>
            </a:p>
          </p:txBody>
        </p:sp>
        <p:sp>
          <p:nvSpPr>
            <p:cNvPr name="TextBox 30" id="30"/>
            <p:cNvSpPr txBox="true"/>
            <p:nvPr/>
          </p:nvSpPr>
          <p:spPr>
            <a:xfrm rot="0">
              <a:off x="0" y="2886287"/>
              <a:ext cx="5441055" cy="484293"/>
            </a:xfrm>
            <a:prstGeom prst="rect">
              <a:avLst/>
            </a:prstGeom>
          </p:spPr>
          <p:txBody>
            <a:bodyPr anchor="t" rtlCol="false" tIns="0" lIns="0" bIns="0" rIns="0">
              <a:spAutoFit/>
            </a:bodyPr>
            <a:lstStyle/>
            <a:p>
              <a:pPr algn="l">
                <a:lnSpc>
                  <a:spcPts val="3079"/>
                </a:lnSpc>
              </a:pPr>
              <a:r>
                <a:rPr lang="en-US" sz="2199">
                  <a:solidFill>
                    <a:srgbClr val="000000"/>
                  </a:solidFill>
                  <a:latin typeface="Cabin"/>
                  <a:ea typeface="Cabin"/>
                  <a:cs typeface="Cabin"/>
                  <a:sym typeface="Cabin"/>
                </a:rPr>
                <a:t>G</a:t>
              </a:r>
              <a:r>
                <a:rPr lang="en-US" sz="2199" u="none">
                  <a:solidFill>
                    <a:srgbClr val="000000"/>
                  </a:solidFill>
                  <a:latin typeface="Cabin"/>
                  <a:ea typeface="Cabin"/>
                  <a:cs typeface="Cabin"/>
                  <a:sym typeface="Cabin"/>
                </a:rPr>
                <a:t>iao thức hỗ trợ &amp; nội bộ</a:t>
              </a:r>
            </a:p>
          </p:txBody>
        </p:sp>
      </p:grpSp>
      <p:sp>
        <p:nvSpPr>
          <p:cNvPr name="TextBox 31" id="31"/>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435726" y="1110925"/>
            <a:ext cx="17416548" cy="942975"/>
          </a:xfrm>
          <a:prstGeom prst="rect">
            <a:avLst/>
          </a:prstGeom>
        </p:spPr>
        <p:txBody>
          <a:bodyPr anchor="t" rtlCol="false" tIns="0" lIns="0" bIns="0" rIns="0">
            <a:spAutoFit/>
          </a:bodyPr>
          <a:lstStyle/>
          <a:p>
            <a:pPr algn="ctr">
              <a:lnSpc>
                <a:spcPts val="7440"/>
              </a:lnSpc>
            </a:pPr>
            <a:r>
              <a:rPr lang="en-US" b="true" sz="6200">
                <a:solidFill>
                  <a:srgbClr val="003EA8"/>
                </a:solidFill>
                <a:latin typeface="Muli Bold"/>
                <a:ea typeface="Muli Bold"/>
                <a:cs typeface="Muli Bold"/>
                <a:sym typeface="Muli Bold"/>
              </a:rPr>
              <a:t> Đăng ký</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114870" y="2725648"/>
            <a:ext cx="14058260" cy="7433575"/>
          </a:xfrm>
          <a:custGeom>
            <a:avLst/>
            <a:gdLst/>
            <a:ahLst/>
            <a:cxnLst/>
            <a:rect r="r" b="b" t="t" l="l"/>
            <a:pathLst>
              <a:path h="7433575" w="14058260">
                <a:moveTo>
                  <a:pt x="0" y="0"/>
                </a:moveTo>
                <a:lnTo>
                  <a:pt x="14058260" y="0"/>
                </a:lnTo>
                <a:lnTo>
                  <a:pt x="14058260" y="7433575"/>
                </a:lnTo>
                <a:lnTo>
                  <a:pt x="0" y="7433575"/>
                </a:lnTo>
                <a:lnTo>
                  <a:pt x="0" y="0"/>
                </a:lnTo>
                <a:close/>
              </a:path>
            </a:pathLst>
          </a:custGeom>
          <a:blipFill>
            <a:blip r:embed="rId9"/>
            <a:stretch>
              <a:fillRect l="-787" t="-9686" r="-3151" b="-883"/>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435726" y="1110925"/>
            <a:ext cx="17416548" cy="942975"/>
          </a:xfrm>
          <a:prstGeom prst="rect">
            <a:avLst/>
          </a:prstGeom>
        </p:spPr>
        <p:txBody>
          <a:bodyPr anchor="t" rtlCol="false" tIns="0" lIns="0" bIns="0" rIns="0">
            <a:spAutoFit/>
          </a:bodyPr>
          <a:lstStyle/>
          <a:p>
            <a:pPr algn="ctr">
              <a:lnSpc>
                <a:spcPts val="7440"/>
              </a:lnSpc>
            </a:pPr>
            <a:r>
              <a:rPr lang="en-US" b="true" sz="6200">
                <a:solidFill>
                  <a:srgbClr val="003EA8"/>
                </a:solidFill>
                <a:latin typeface="Muli Bold"/>
                <a:ea typeface="Muli Bold"/>
                <a:cs typeface="Muli Bold"/>
                <a:sym typeface="Muli Bold"/>
              </a:rPr>
              <a:t> Đăng nhập</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161242" y="2737548"/>
            <a:ext cx="13965515" cy="7416102"/>
          </a:xfrm>
          <a:custGeom>
            <a:avLst/>
            <a:gdLst/>
            <a:ahLst/>
            <a:cxnLst/>
            <a:rect r="r" b="b" t="t" l="l"/>
            <a:pathLst>
              <a:path h="7416102" w="13965515">
                <a:moveTo>
                  <a:pt x="0" y="0"/>
                </a:moveTo>
                <a:lnTo>
                  <a:pt x="13965516" y="0"/>
                </a:lnTo>
                <a:lnTo>
                  <a:pt x="13965516" y="7416102"/>
                </a:lnTo>
                <a:lnTo>
                  <a:pt x="0" y="7416102"/>
                </a:lnTo>
                <a:lnTo>
                  <a:pt x="0" y="0"/>
                </a:lnTo>
                <a:close/>
              </a:path>
            </a:pathLst>
          </a:custGeom>
          <a:blipFill>
            <a:blip r:embed="rId9"/>
            <a:stretch>
              <a:fillRect l="-1334" t="-10036" r="-3336" b="-837"/>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20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435726" y="1110925"/>
            <a:ext cx="17416548" cy="942975"/>
          </a:xfrm>
          <a:prstGeom prst="rect">
            <a:avLst/>
          </a:prstGeom>
        </p:spPr>
        <p:txBody>
          <a:bodyPr anchor="t" rtlCol="false" tIns="0" lIns="0" bIns="0" rIns="0">
            <a:spAutoFit/>
          </a:bodyPr>
          <a:lstStyle/>
          <a:p>
            <a:pPr algn="ctr">
              <a:lnSpc>
                <a:spcPts val="7440"/>
              </a:lnSpc>
            </a:pPr>
            <a:r>
              <a:rPr lang="en-US" b="true" sz="6200">
                <a:solidFill>
                  <a:srgbClr val="003EA8"/>
                </a:solidFill>
                <a:latin typeface="Muli Bold"/>
                <a:ea typeface="Muli Bold"/>
                <a:cs typeface="Muli Bold"/>
                <a:sym typeface="Muli Bold"/>
              </a:rPr>
              <a:t> Quản lý file cá nhân / Danh sách file</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174090" y="2763748"/>
            <a:ext cx="13946452" cy="7350220"/>
          </a:xfrm>
          <a:custGeom>
            <a:avLst/>
            <a:gdLst/>
            <a:ahLst/>
            <a:cxnLst/>
            <a:rect r="r" b="b" t="t" l="l"/>
            <a:pathLst>
              <a:path h="7350220" w="13946452">
                <a:moveTo>
                  <a:pt x="0" y="0"/>
                </a:moveTo>
                <a:lnTo>
                  <a:pt x="13946452" y="0"/>
                </a:lnTo>
                <a:lnTo>
                  <a:pt x="13946452" y="7350221"/>
                </a:lnTo>
                <a:lnTo>
                  <a:pt x="0" y="7350221"/>
                </a:lnTo>
                <a:lnTo>
                  <a:pt x="0" y="0"/>
                </a:lnTo>
                <a:close/>
              </a:path>
            </a:pathLst>
          </a:custGeom>
          <a:blipFill>
            <a:blip r:embed="rId9"/>
            <a:stretch>
              <a:fillRect l="-542" t="-10457" r="-3578" b="-670"/>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435726" y="1110925"/>
            <a:ext cx="17416548" cy="942975"/>
          </a:xfrm>
          <a:prstGeom prst="rect">
            <a:avLst/>
          </a:prstGeom>
        </p:spPr>
        <p:txBody>
          <a:bodyPr anchor="t" rtlCol="false" tIns="0" lIns="0" bIns="0" rIns="0">
            <a:spAutoFit/>
          </a:bodyPr>
          <a:lstStyle/>
          <a:p>
            <a:pPr algn="ctr">
              <a:lnSpc>
                <a:spcPts val="7440"/>
              </a:lnSpc>
            </a:pPr>
            <a:r>
              <a:rPr lang="en-US" b="true" sz="6200">
                <a:solidFill>
                  <a:srgbClr val="003EA8"/>
                </a:solidFill>
                <a:latin typeface="Muli Bold"/>
                <a:ea typeface="Muli Bold"/>
                <a:cs typeface="Muli Bold"/>
                <a:sym typeface="Muli Bold"/>
              </a:rPr>
              <a:t> Quản lý file cá nhân / Download</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03207" y="2708173"/>
            <a:ext cx="14117335" cy="7455002"/>
          </a:xfrm>
          <a:custGeom>
            <a:avLst/>
            <a:gdLst/>
            <a:ahLst/>
            <a:cxnLst/>
            <a:rect r="r" b="b" t="t" l="l"/>
            <a:pathLst>
              <a:path h="7455002" w="14117335">
                <a:moveTo>
                  <a:pt x="0" y="0"/>
                </a:moveTo>
                <a:lnTo>
                  <a:pt x="14117335" y="0"/>
                </a:lnTo>
                <a:lnTo>
                  <a:pt x="14117335" y="7455002"/>
                </a:lnTo>
                <a:lnTo>
                  <a:pt x="0" y="7455002"/>
                </a:lnTo>
                <a:lnTo>
                  <a:pt x="0" y="0"/>
                </a:lnTo>
                <a:close/>
              </a:path>
            </a:pathLst>
          </a:custGeom>
          <a:blipFill>
            <a:blip r:embed="rId9"/>
            <a:stretch>
              <a:fillRect l="-604" t="-10435" r="-3626" b="-590"/>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22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435726" y="1110925"/>
            <a:ext cx="17416548" cy="942975"/>
          </a:xfrm>
          <a:prstGeom prst="rect">
            <a:avLst/>
          </a:prstGeom>
        </p:spPr>
        <p:txBody>
          <a:bodyPr anchor="t" rtlCol="false" tIns="0" lIns="0" bIns="0" rIns="0">
            <a:spAutoFit/>
          </a:bodyPr>
          <a:lstStyle/>
          <a:p>
            <a:pPr algn="ctr">
              <a:lnSpc>
                <a:spcPts val="7440"/>
              </a:lnSpc>
            </a:pPr>
            <a:r>
              <a:rPr lang="en-US" b="true" sz="6200">
                <a:solidFill>
                  <a:srgbClr val="003EA8"/>
                </a:solidFill>
                <a:latin typeface="Muli Bold"/>
                <a:ea typeface="Muli Bold"/>
                <a:cs typeface="Muli Bold"/>
                <a:sym typeface="Muli Bold"/>
              </a:rPr>
              <a:t> Quản lý file cá nhân / Upload</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528605" y="2719253"/>
            <a:ext cx="13230789" cy="7008774"/>
          </a:xfrm>
          <a:custGeom>
            <a:avLst/>
            <a:gdLst/>
            <a:ahLst/>
            <a:cxnLst/>
            <a:rect r="r" b="b" t="t" l="l"/>
            <a:pathLst>
              <a:path h="7008774" w="13230789">
                <a:moveTo>
                  <a:pt x="0" y="0"/>
                </a:moveTo>
                <a:lnTo>
                  <a:pt x="13230790" y="0"/>
                </a:lnTo>
                <a:lnTo>
                  <a:pt x="13230790" y="7008774"/>
                </a:lnTo>
                <a:lnTo>
                  <a:pt x="0" y="7008774"/>
                </a:lnTo>
                <a:lnTo>
                  <a:pt x="0" y="0"/>
                </a:lnTo>
                <a:close/>
              </a:path>
            </a:pathLst>
          </a:custGeom>
          <a:blipFill>
            <a:blip r:embed="rId9"/>
            <a:stretch>
              <a:fillRect l="-785" t="-10172" r="-3368" b="-423"/>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435726" y="1110925"/>
            <a:ext cx="17416548" cy="942975"/>
          </a:xfrm>
          <a:prstGeom prst="rect">
            <a:avLst/>
          </a:prstGeom>
        </p:spPr>
        <p:txBody>
          <a:bodyPr anchor="t" rtlCol="false" tIns="0" lIns="0" bIns="0" rIns="0">
            <a:spAutoFit/>
          </a:bodyPr>
          <a:lstStyle/>
          <a:p>
            <a:pPr algn="ctr">
              <a:lnSpc>
                <a:spcPts val="7440"/>
              </a:lnSpc>
            </a:pPr>
            <a:r>
              <a:rPr lang="en-US" b="true" sz="6200">
                <a:solidFill>
                  <a:srgbClr val="003EA8"/>
                </a:solidFill>
                <a:latin typeface="Muli Bold"/>
                <a:ea typeface="Muli Bold"/>
                <a:cs typeface="Muli Bold"/>
                <a:sym typeface="Muli Bold"/>
              </a:rPr>
              <a:t> Quản lý file cá nhân / Upload</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257520" y="2710377"/>
            <a:ext cx="13444244" cy="7095336"/>
          </a:xfrm>
          <a:custGeom>
            <a:avLst/>
            <a:gdLst/>
            <a:ahLst/>
            <a:cxnLst/>
            <a:rect r="r" b="b" t="t" l="l"/>
            <a:pathLst>
              <a:path h="7095336" w="13444244">
                <a:moveTo>
                  <a:pt x="0" y="0"/>
                </a:moveTo>
                <a:lnTo>
                  <a:pt x="13444245" y="0"/>
                </a:lnTo>
                <a:lnTo>
                  <a:pt x="13444245" y="7095336"/>
                </a:lnTo>
                <a:lnTo>
                  <a:pt x="0" y="7095336"/>
                </a:lnTo>
                <a:lnTo>
                  <a:pt x="0" y="0"/>
                </a:lnTo>
                <a:close/>
              </a:path>
            </a:pathLst>
          </a:custGeom>
          <a:blipFill>
            <a:blip r:embed="rId9"/>
            <a:stretch>
              <a:fillRect l="-343" t="-9159" r="-2889" b="-868"/>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610405" y="4274753"/>
            <a:ext cx="417336" cy="598331"/>
          </a:xfrm>
          <a:custGeom>
            <a:avLst/>
            <a:gdLst/>
            <a:ahLst/>
            <a:cxnLst/>
            <a:rect r="r" b="b" t="t" l="l"/>
            <a:pathLst>
              <a:path h="598331" w="417336">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435726" y="1110925"/>
            <a:ext cx="17416548" cy="942975"/>
          </a:xfrm>
          <a:prstGeom prst="rect">
            <a:avLst/>
          </a:prstGeom>
        </p:spPr>
        <p:txBody>
          <a:bodyPr anchor="t" rtlCol="false" tIns="0" lIns="0" bIns="0" rIns="0">
            <a:spAutoFit/>
          </a:bodyPr>
          <a:lstStyle/>
          <a:p>
            <a:pPr algn="ctr">
              <a:lnSpc>
                <a:spcPts val="7440"/>
              </a:lnSpc>
            </a:pPr>
            <a:r>
              <a:rPr lang="en-US" b="true" sz="6200">
                <a:solidFill>
                  <a:srgbClr val="003EA8"/>
                </a:solidFill>
                <a:latin typeface="Muli Bold"/>
                <a:ea typeface="Muli Bold"/>
                <a:cs typeface="Muli Bold"/>
                <a:sym typeface="Muli Bold"/>
              </a:rPr>
              <a:t>Chia sẻ file</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350365" y="2563723"/>
            <a:ext cx="13555506" cy="7569980"/>
          </a:xfrm>
          <a:custGeom>
            <a:avLst/>
            <a:gdLst/>
            <a:ahLst/>
            <a:cxnLst/>
            <a:rect r="r" b="b" t="t" l="l"/>
            <a:pathLst>
              <a:path h="7569980" w="13555506">
                <a:moveTo>
                  <a:pt x="0" y="0"/>
                </a:moveTo>
                <a:lnTo>
                  <a:pt x="13555506" y="0"/>
                </a:lnTo>
                <a:lnTo>
                  <a:pt x="13555506" y="7569980"/>
                </a:lnTo>
                <a:lnTo>
                  <a:pt x="0" y="7569980"/>
                </a:lnTo>
                <a:lnTo>
                  <a:pt x="0" y="0"/>
                </a:lnTo>
                <a:close/>
              </a:path>
            </a:pathLst>
          </a:custGeom>
          <a:blipFill>
            <a:blip r:embed="rId9"/>
            <a:stretch>
              <a:fillRect l="-23821" t="-29302" r="-20753" b="-16324"/>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25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435726" y="1110925"/>
            <a:ext cx="17416548" cy="942975"/>
          </a:xfrm>
          <a:prstGeom prst="rect">
            <a:avLst/>
          </a:prstGeom>
        </p:spPr>
        <p:txBody>
          <a:bodyPr anchor="t" rtlCol="false" tIns="0" lIns="0" bIns="0" rIns="0">
            <a:spAutoFit/>
          </a:bodyPr>
          <a:lstStyle/>
          <a:p>
            <a:pPr algn="ctr">
              <a:lnSpc>
                <a:spcPts val="7440"/>
              </a:lnSpc>
            </a:pPr>
            <a:r>
              <a:rPr lang="en-US" b="true" sz="6200">
                <a:solidFill>
                  <a:srgbClr val="003EA8"/>
                </a:solidFill>
                <a:latin typeface="Muli Bold"/>
                <a:ea typeface="Muli Bold"/>
                <a:cs typeface="Muli Bold"/>
                <a:sym typeface="Muli Bold"/>
              </a:rPr>
              <a:t>Chia sẻ file</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47831" y="2713359"/>
            <a:ext cx="13360573" cy="7439693"/>
          </a:xfrm>
          <a:custGeom>
            <a:avLst/>
            <a:gdLst/>
            <a:ahLst/>
            <a:cxnLst/>
            <a:rect r="r" b="b" t="t" l="l"/>
            <a:pathLst>
              <a:path h="7439693" w="13360573">
                <a:moveTo>
                  <a:pt x="0" y="0"/>
                </a:moveTo>
                <a:lnTo>
                  <a:pt x="13360573" y="0"/>
                </a:lnTo>
                <a:lnTo>
                  <a:pt x="13360573" y="7439693"/>
                </a:lnTo>
                <a:lnTo>
                  <a:pt x="0" y="7439693"/>
                </a:lnTo>
                <a:lnTo>
                  <a:pt x="0" y="0"/>
                </a:lnTo>
                <a:close/>
              </a:path>
            </a:pathLst>
          </a:custGeom>
          <a:blipFill>
            <a:blip r:embed="rId9"/>
            <a:stretch>
              <a:fillRect l="-23749" t="-22378" r="-20821" b="-23662"/>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26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435726" y="1110925"/>
            <a:ext cx="17416548" cy="942975"/>
          </a:xfrm>
          <a:prstGeom prst="rect">
            <a:avLst/>
          </a:prstGeom>
        </p:spPr>
        <p:txBody>
          <a:bodyPr anchor="t" rtlCol="false" tIns="0" lIns="0" bIns="0" rIns="0">
            <a:spAutoFit/>
          </a:bodyPr>
          <a:lstStyle/>
          <a:p>
            <a:pPr algn="ctr">
              <a:lnSpc>
                <a:spcPts val="7440"/>
              </a:lnSpc>
            </a:pPr>
            <a:r>
              <a:rPr lang="en-US" b="true" sz="6200">
                <a:solidFill>
                  <a:srgbClr val="003EA8"/>
                </a:solidFill>
                <a:latin typeface="Muli Bold"/>
                <a:ea typeface="Muli Bold"/>
                <a:cs typeface="Muli Bold"/>
                <a:sym typeface="Muli Bold"/>
              </a:rPr>
              <a:t>Chia sẻ file</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78849" y="2687053"/>
            <a:ext cx="13298536" cy="7406780"/>
          </a:xfrm>
          <a:custGeom>
            <a:avLst/>
            <a:gdLst/>
            <a:ahLst/>
            <a:cxnLst/>
            <a:rect r="r" b="b" t="t" l="l"/>
            <a:pathLst>
              <a:path h="7406780" w="13298536">
                <a:moveTo>
                  <a:pt x="0" y="0"/>
                </a:moveTo>
                <a:lnTo>
                  <a:pt x="13298537" y="0"/>
                </a:lnTo>
                <a:lnTo>
                  <a:pt x="13298537" y="7406779"/>
                </a:lnTo>
                <a:lnTo>
                  <a:pt x="0" y="7406779"/>
                </a:lnTo>
                <a:lnTo>
                  <a:pt x="0" y="0"/>
                </a:lnTo>
                <a:close/>
              </a:path>
            </a:pathLst>
          </a:custGeom>
          <a:blipFill>
            <a:blip r:embed="rId9"/>
            <a:stretch>
              <a:fillRect l="-23734" t="-24715" r="-20569" b="-21022"/>
            </a:stretch>
          </a:blipFill>
        </p:spPr>
      </p:sp>
      <p:sp>
        <p:nvSpPr>
          <p:cNvPr name="TextBox 15" id="15"/>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3EA8"/>
                </a:solidFill>
                <a:latin typeface="Muli"/>
                <a:ea typeface="Muli"/>
                <a:cs typeface="Muli"/>
                <a:sym typeface="Muli"/>
              </a:rPr>
              <a:t>27</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1028700" y="3056078"/>
            <a:ext cx="16445245" cy="3354239"/>
            <a:chOff x="0" y="0"/>
            <a:chExt cx="5999270" cy="1223636"/>
          </a:xfrm>
        </p:grpSpPr>
        <p:sp>
          <p:nvSpPr>
            <p:cNvPr name="Freeform 4" id="4"/>
            <p:cNvSpPr/>
            <p:nvPr/>
          </p:nvSpPr>
          <p:spPr>
            <a:xfrm flipH="false" flipV="false" rot="0">
              <a:off x="0" y="0"/>
              <a:ext cx="5999270" cy="1223635"/>
            </a:xfrm>
            <a:custGeom>
              <a:avLst/>
              <a:gdLst/>
              <a:ahLst/>
              <a:cxnLst/>
              <a:rect r="r" b="b" t="t" l="l"/>
              <a:pathLst>
                <a:path h="1223635" w="5999270">
                  <a:moveTo>
                    <a:pt x="0" y="0"/>
                  </a:moveTo>
                  <a:lnTo>
                    <a:pt x="5999270" y="0"/>
                  </a:lnTo>
                  <a:lnTo>
                    <a:pt x="5999270" y="1223635"/>
                  </a:lnTo>
                  <a:lnTo>
                    <a:pt x="0" y="1223635"/>
                  </a:lnTo>
                  <a:close/>
                </a:path>
              </a:pathLst>
            </a:custGeom>
            <a:solidFill>
              <a:srgbClr val="FFFFFF"/>
            </a:solidFill>
          </p:spPr>
        </p:sp>
      </p:grpSp>
      <p:sp>
        <p:nvSpPr>
          <p:cNvPr name="Freeform 5" id="5"/>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Freeform 10" id="10"/>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203414">
            <a:off x="17604083" y="1527751"/>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7113007" y="0"/>
            <a:ext cx="4061986" cy="4061986"/>
          </a:xfrm>
          <a:custGeom>
            <a:avLst/>
            <a:gdLst/>
            <a:ahLst/>
            <a:cxnLst/>
            <a:rect r="r" b="b" t="t" l="l"/>
            <a:pathLst>
              <a:path h="4061986" w="4061986">
                <a:moveTo>
                  <a:pt x="0" y="0"/>
                </a:moveTo>
                <a:lnTo>
                  <a:pt x="4061986" y="0"/>
                </a:lnTo>
                <a:lnTo>
                  <a:pt x="4061986" y="4061986"/>
                </a:lnTo>
                <a:lnTo>
                  <a:pt x="0" y="4061986"/>
                </a:lnTo>
                <a:lnTo>
                  <a:pt x="0" y="0"/>
                </a:lnTo>
                <a:close/>
              </a:path>
            </a:pathLst>
          </a:custGeom>
          <a:blipFill>
            <a:blip r:embed="rId9"/>
            <a:stretch>
              <a:fillRect l="0" t="0" r="0" b="0"/>
            </a:stretch>
          </a:blipFill>
        </p:spPr>
      </p:sp>
      <p:sp>
        <p:nvSpPr>
          <p:cNvPr name="Freeform 14" id="14"/>
          <p:cNvSpPr/>
          <p:nvPr/>
        </p:nvSpPr>
        <p:spPr>
          <a:xfrm flipH="false" flipV="false" rot="0">
            <a:off x="-307220" y="6236782"/>
            <a:ext cx="7521351" cy="3760675"/>
          </a:xfrm>
          <a:custGeom>
            <a:avLst/>
            <a:gdLst/>
            <a:ahLst/>
            <a:cxnLst/>
            <a:rect r="r" b="b" t="t" l="l"/>
            <a:pathLst>
              <a:path h="3760675" w="7521351">
                <a:moveTo>
                  <a:pt x="0" y="0"/>
                </a:moveTo>
                <a:lnTo>
                  <a:pt x="7521351" y="0"/>
                </a:lnTo>
                <a:lnTo>
                  <a:pt x="7521351" y="3760676"/>
                </a:lnTo>
                <a:lnTo>
                  <a:pt x="0" y="3760676"/>
                </a:lnTo>
                <a:lnTo>
                  <a:pt x="0" y="0"/>
                </a:lnTo>
                <a:close/>
              </a:path>
            </a:pathLst>
          </a:custGeom>
          <a:blipFill>
            <a:blip r:embed="rId10"/>
            <a:stretch>
              <a:fillRect l="0" t="0" r="0" b="0"/>
            </a:stretch>
          </a:blipFill>
        </p:spPr>
      </p:sp>
      <p:sp>
        <p:nvSpPr>
          <p:cNvPr name="Freeform 15" id="15"/>
          <p:cNvSpPr/>
          <p:nvPr/>
        </p:nvSpPr>
        <p:spPr>
          <a:xfrm flipH="false" flipV="false" rot="0">
            <a:off x="-307220" y="7656016"/>
            <a:ext cx="3110983" cy="3110983"/>
          </a:xfrm>
          <a:custGeom>
            <a:avLst/>
            <a:gdLst/>
            <a:ahLst/>
            <a:cxnLst/>
            <a:rect r="r" b="b" t="t" l="l"/>
            <a:pathLst>
              <a:path h="3110983" w="3110983">
                <a:moveTo>
                  <a:pt x="0" y="0"/>
                </a:moveTo>
                <a:lnTo>
                  <a:pt x="3110983" y="0"/>
                </a:lnTo>
                <a:lnTo>
                  <a:pt x="3110983" y="3110983"/>
                </a:lnTo>
                <a:lnTo>
                  <a:pt x="0" y="3110983"/>
                </a:lnTo>
                <a:lnTo>
                  <a:pt x="0" y="0"/>
                </a:lnTo>
                <a:close/>
              </a:path>
            </a:pathLst>
          </a:custGeom>
          <a:blipFill>
            <a:blip r:embed="rId11"/>
            <a:stretch>
              <a:fillRect l="0" t="0" r="0" b="0"/>
            </a:stretch>
          </a:blipFill>
        </p:spPr>
      </p:sp>
      <p:sp>
        <p:nvSpPr>
          <p:cNvPr name="Freeform 16" id="16"/>
          <p:cNvSpPr/>
          <p:nvPr/>
        </p:nvSpPr>
        <p:spPr>
          <a:xfrm flipH="false" flipV="false" rot="0">
            <a:off x="2407595" y="7656016"/>
            <a:ext cx="3110983" cy="3110983"/>
          </a:xfrm>
          <a:custGeom>
            <a:avLst/>
            <a:gdLst/>
            <a:ahLst/>
            <a:cxnLst/>
            <a:rect r="r" b="b" t="t" l="l"/>
            <a:pathLst>
              <a:path h="3110983" w="3110983">
                <a:moveTo>
                  <a:pt x="0" y="0"/>
                </a:moveTo>
                <a:lnTo>
                  <a:pt x="3110984" y="0"/>
                </a:lnTo>
                <a:lnTo>
                  <a:pt x="3110984" y="3110983"/>
                </a:lnTo>
                <a:lnTo>
                  <a:pt x="0" y="3110983"/>
                </a:lnTo>
                <a:lnTo>
                  <a:pt x="0" y="0"/>
                </a:lnTo>
                <a:close/>
              </a:path>
            </a:pathLst>
          </a:custGeom>
          <a:blipFill>
            <a:blip r:embed="rId12"/>
            <a:stretch>
              <a:fillRect l="0" t="0" r="0" b="0"/>
            </a:stretch>
          </a:blipFill>
        </p:spPr>
      </p:sp>
      <p:sp>
        <p:nvSpPr>
          <p:cNvPr name="TextBox 17" id="17"/>
          <p:cNvSpPr txBox="true"/>
          <p:nvPr/>
        </p:nvSpPr>
        <p:spPr>
          <a:xfrm rot="0">
            <a:off x="1101980" y="4047398"/>
            <a:ext cx="16513330" cy="1371600"/>
          </a:xfrm>
          <a:prstGeom prst="rect">
            <a:avLst/>
          </a:prstGeom>
        </p:spPr>
        <p:txBody>
          <a:bodyPr anchor="t" rtlCol="false" tIns="0" lIns="0" bIns="0" rIns="0">
            <a:spAutoFit/>
          </a:bodyPr>
          <a:lstStyle/>
          <a:p>
            <a:pPr algn="ctr">
              <a:lnSpc>
                <a:spcPts val="10800"/>
              </a:lnSpc>
            </a:pPr>
            <a:r>
              <a:rPr lang="en-US" b="true" sz="9000">
                <a:solidFill>
                  <a:srgbClr val="003EA8"/>
                </a:solidFill>
                <a:latin typeface="Muli Bold"/>
                <a:ea typeface="Muli Bold"/>
                <a:cs typeface="Muli Bold"/>
                <a:sym typeface="Muli Bold"/>
              </a:rPr>
              <a:t>Thanks For Listening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24313" y="411324"/>
            <a:ext cx="16439375" cy="1715293"/>
            <a:chOff x="0" y="0"/>
            <a:chExt cx="5997128" cy="625744"/>
          </a:xfrm>
        </p:grpSpPr>
        <p:sp>
          <p:nvSpPr>
            <p:cNvPr name="Freeform 4" id="4"/>
            <p:cNvSpPr/>
            <p:nvPr/>
          </p:nvSpPr>
          <p:spPr>
            <a:xfrm flipH="false" flipV="false" rot="0">
              <a:off x="0" y="0"/>
              <a:ext cx="5997129" cy="625744"/>
            </a:xfrm>
            <a:custGeom>
              <a:avLst/>
              <a:gdLst/>
              <a:ahLst/>
              <a:cxnLst/>
              <a:rect r="r" b="b" t="t" l="l"/>
              <a:pathLst>
                <a:path h="625744" w="5997129">
                  <a:moveTo>
                    <a:pt x="0" y="0"/>
                  </a:moveTo>
                  <a:lnTo>
                    <a:pt x="5997129" y="0"/>
                  </a:lnTo>
                  <a:lnTo>
                    <a:pt x="5997129" y="625744"/>
                  </a:lnTo>
                  <a:lnTo>
                    <a:pt x="0" y="625744"/>
                  </a:lnTo>
                  <a:close/>
                </a:path>
              </a:pathLst>
            </a:custGeom>
            <a:solidFill>
              <a:srgbClr val="FFFFFF"/>
            </a:solidFill>
          </p:spPr>
        </p:sp>
      </p:grpSp>
      <p:sp>
        <p:nvSpPr>
          <p:cNvPr name="Freeform 5" id="5"/>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24313" y="2577897"/>
            <a:ext cx="8899585" cy="5774024"/>
            <a:chOff x="0" y="0"/>
            <a:chExt cx="3246593" cy="2106380"/>
          </a:xfrm>
        </p:grpSpPr>
        <p:sp>
          <p:nvSpPr>
            <p:cNvPr name="Freeform 7" id="7"/>
            <p:cNvSpPr/>
            <p:nvPr/>
          </p:nvSpPr>
          <p:spPr>
            <a:xfrm flipH="false" flipV="false" rot="0">
              <a:off x="0" y="0"/>
              <a:ext cx="3246593" cy="2106380"/>
            </a:xfrm>
            <a:custGeom>
              <a:avLst/>
              <a:gdLst/>
              <a:ahLst/>
              <a:cxnLst/>
              <a:rect r="r" b="b" t="t" l="l"/>
              <a:pathLst>
                <a:path h="2106380" w="3246593">
                  <a:moveTo>
                    <a:pt x="0" y="0"/>
                  </a:moveTo>
                  <a:lnTo>
                    <a:pt x="3246593" y="0"/>
                  </a:lnTo>
                  <a:lnTo>
                    <a:pt x="3246593" y="2106380"/>
                  </a:lnTo>
                  <a:lnTo>
                    <a:pt x="0" y="2106380"/>
                  </a:lnTo>
                  <a:close/>
                </a:path>
              </a:pathLst>
            </a:custGeom>
            <a:solidFill>
              <a:srgbClr val="FFFFFF"/>
            </a:solidFill>
          </p:spPr>
        </p:sp>
      </p:grpSp>
      <p:sp>
        <p:nvSpPr>
          <p:cNvPr name="Freeform 8" id="8"/>
          <p:cNvSpPr/>
          <p:nvPr/>
        </p:nvSpPr>
        <p:spPr>
          <a:xfrm flipH="false" flipV="false" rot="0">
            <a:off x="16472173" y="1028700"/>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0207483" y="2583177"/>
            <a:ext cx="7724783" cy="5768744"/>
            <a:chOff x="0" y="0"/>
            <a:chExt cx="2818022" cy="2104453"/>
          </a:xfrm>
        </p:grpSpPr>
        <p:sp>
          <p:nvSpPr>
            <p:cNvPr name="Freeform 12" id="12"/>
            <p:cNvSpPr/>
            <p:nvPr/>
          </p:nvSpPr>
          <p:spPr>
            <a:xfrm flipH="false" flipV="false" rot="0">
              <a:off x="0" y="0"/>
              <a:ext cx="2818022" cy="2104453"/>
            </a:xfrm>
            <a:custGeom>
              <a:avLst/>
              <a:gdLst/>
              <a:ahLst/>
              <a:cxnLst/>
              <a:rect r="r" b="b" t="t" l="l"/>
              <a:pathLst>
                <a:path h="2104453" w="2818022">
                  <a:moveTo>
                    <a:pt x="0" y="0"/>
                  </a:moveTo>
                  <a:lnTo>
                    <a:pt x="2818022" y="0"/>
                  </a:lnTo>
                  <a:lnTo>
                    <a:pt x="2818022" y="2104453"/>
                  </a:lnTo>
                  <a:lnTo>
                    <a:pt x="0" y="2104453"/>
                  </a:lnTo>
                  <a:close/>
                </a:path>
              </a:pathLst>
            </a:custGeom>
            <a:solidFill>
              <a:srgbClr val="FFFFFF"/>
            </a:solidFill>
          </p:spPr>
        </p:sp>
      </p:grpSp>
      <p:sp>
        <p:nvSpPr>
          <p:cNvPr name="Freeform 13" id="13"/>
          <p:cNvSpPr/>
          <p:nvPr/>
        </p:nvSpPr>
        <p:spPr>
          <a:xfrm flipH="false" flipV="false" rot="0">
            <a:off x="10207483" y="2583177"/>
            <a:ext cx="7724783" cy="5768744"/>
          </a:xfrm>
          <a:custGeom>
            <a:avLst/>
            <a:gdLst/>
            <a:ahLst/>
            <a:cxnLst/>
            <a:rect r="r" b="b" t="t" l="l"/>
            <a:pathLst>
              <a:path h="5768744" w="7724783">
                <a:moveTo>
                  <a:pt x="0" y="0"/>
                </a:moveTo>
                <a:lnTo>
                  <a:pt x="7724783" y="0"/>
                </a:lnTo>
                <a:lnTo>
                  <a:pt x="7724783" y="5768744"/>
                </a:lnTo>
                <a:lnTo>
                  <a:pt x="0" y="5768744"/>
                </a:lnTo>
                <a:lnTo>
                  <a:pt x="0" y="0"/>
                </a:lnTo>
                <a:close/>
              </a:path>
            </a:pathLst>
          </a:custGeom>
          <a:blipFill>
            <a:blip r:embed="rId9"/>
            <a:stretch>
              <a:fillRect l="-7193" t="0" r="-7193" b="-710"/>
            </a:stretch>
          </a:blipFill>
        </p:spPr>
      </p:sp>
      <p:sp>
        <p:nvSpPr>
          <p:cNvPr name="TextBox 14" id="14"/>
          <p:cNvSpPr txBox="true"/>
          <p:nvPr/>
        </p:nvSpPr>
        <p:spPr>
          <a:xfrm rot="0">
            <a:off x="2427400" y="612575"/>
            <a:ext cx="13395565" cy="1228725"/>
          </a:xfrm>
          <a:prstGeom prst="rect">
            <a:avLst/>
          </a:prstGeom>
        </p:spPr>
        <p:txBody>
          <a:bodyPr anchor="t" rtlCol="false" tIns="0" lIns="0" bIns="0" rIns="0">
            <a:spAutoFit/>
          </a:bodyPr>
          <a:lstStyle/>
          <a:p>
            <a:pPr algn="ctr">
              <a:lnSpc>
                <a:spcPts val="9720"/>
              </a:lnSpc>
            </a:pPr>
            <a:r>
              <a:rPr lang="en-US" sz="8100" b="true">
                <a:solidFill>
                  <a:srgbClr val="003EA8"/>
                </a:solidFill>
                <a:latin typeface="Muli Bold"/>
                <a:ea typeface="Muli Bold"/>
                <a:cs typeface="Muli Bold"/>
                <a:sym typeface="Muli Bold"/>
              </a:rPr>
              <a:t>Giới thiệu đề tài</a:t>
            </a:r>
          </a:p>
        </p:txBody>
      </p:sp>
      <p:sp>
        <p:nvSpPr>
          <p:cNvPr name="TextBox 15" id="15"/>
          <p:cNvSpPr txBox="true"/>
          <p:nvPr/>
        </p:nvSpPr>
        <p:spPr>
          <a:xfrm rot="0">
            <a:off x="1184997" y="2748915"/>
            <a:ext cx="8200870" cy="4741545"/>
          </a:xfrm>
          <a:prstGeom prst="rect">
            <a:avLst/>
          </a:prstGeom>
        </p:spPr>
        <p:txBody>
          <a:bodyPr anchor="t" rtlCol="false" tIns="0" lIns="0" bIns="0" rIns="0">
            <a:spAutoFit/>
          </a:bodyPr>
          <a:lstStyle/>
          <a:p>
            <a:pPr algn="l">
              <a:lnSpc>
                <a:spcPts val="3779"/>
              </a:lnSpc>
              <a:spcBef>
                <a:spcPct val="0"/>
              </a:spcBef>
            </a:pPr>
            <a:r>
              <a:rPr lang="en-US" b="true" sz="2700">
                <a:solidFill>
                  <a:srgbClr val="003EA8"/>
                </a:solidFill>
                <a:latin typeface="Cabin Bold"/>
                <a:ea typeface="Cabin Bold"/>
                <a:cs typeface="Cabin Bold"/>
                <a:sym typeface="Cabin Bold"/>
              </a:rPr>
              <a:t>       Trong bối cảnh học tập và làm việc số trực, nhu cầu lưu trữ, chia sẻ và quản lý </a:t>
            </a:r>
            <a:r>
              <a:rPr lang="en-US" b="true" sz="2700">
                <a:solidFill>
                  <a:srgbClr val="003EA8"/>
                </a:solidFill>
                <a:latin typeface="Cabin Bold"/>
                <a:ea typeface="Cabin Bold"/>
                <a:cs typeface="Cabin Bold"/>
                <a:sym typeface="Cabin Bold"/>
              </a:rPr>
              <a:t>tệp tin an toàn, tiện lợi và</a:t>
            </a:r>
            <a:r>
              <a:rPr lang="en-US" b="true" sz="2700" u="none">
                <a:solidFill>
                  <a:srgbClr val="003EA8"/>
                </a:solidFill>
                <a:latin typeface="Cabin Bold"/>
                <a:ea typeface="Cabin Bold"/>
                <a:cs typeface="Cabin Bold"/>
                <a:sym typeface="Cabin Bold"/>
              </a:rPr>
              <a:t> theo thời gian thực</a:t>
            </a:r>
            <a:r>
              <a:rPr lang="en-US" b="true" sz="2700">
                <a:solidFill>
                  <a:srgbClr val="003EA8"/>
                </a:solidFill>
                <a:latin typeface="Cabin Bold"/>
                <a:ea typeface="Cabin Bold"/>
                <a:cs typeface="Cabin Bold"/>
                <a:sym typeface="Cabin Bold"/>
              </a:rPr>
              <a:t> ngày càng quan trọng. Đề tài “Ứng dụng quản lý và lưu trữ file trực tuyến” hướng tới xây dựng một hệ thống client–server cho phép người dùng tải lên, tải xuống, tổ chức, tìm kiếm và chia sẻ tệp tin qua mạng, đồng thời đảm bảo bảo mật, hiệu năng và trải nghiệm người dùng tốt.</a:t>
            </a:r>
          </a:p>
          <a:p>
            <a:pPr algn="l">
              <a:lnSpc>
                <a:spcPts val="3779"/>
              </a:lnSpc>
              <a:spcBef>
                <a:spcPct val="0"/>
              </a:spcBef>
            </a:pPr>
          </a:p>
          <a:p>
            <a:pPr algn="l">
              <a:lnSpc>
                <a:spcPts val="3779"/>
              </a:lnSpc>
              <a:spcBef>
                <a:spcPct val="0"/>
              </a:spcBef>
            </a:pPr>
            <a:r>
              <a:rPr lang="en-US" b="true" sz="2700">
                <a:solidFill>
                  <a:srgbClr val="003EA8"/>
                </a:solidFill>
                <a:latin typeface="Cabin Bold"/>
                <a:ea typeface="Cabin Bold"/>
                <a:cs typeface="Cabin Bold"/>
                <a:sym typeface="Cabin Bold"/>
              </a:rPr>
              <a:t>        </a:t>
            </a:r>
          </a:p>
        </p:txBody>
      </p:sp>
      <p:sp>
        <p:nvSpPr>
          <p:cNvPr name="TextBox 16" id="16"/>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24313" y="158885"/>
            <a:ext cx="16439375" cy="2859951"/>
            <a:chOff x="0" y="0"/>
            <a:chExt cx="5997128" cy="1043318"/>
          </a:xfrm>
        </p:grpSpPr>
        <p:sp>
          <p:nvSpPr>
            <p:cNvPr name="Freeform 4" id="4"/>
            <p:cNvSpPr/>
            <p:nvPr/>
          </p:nvSpPr>
          <p:spPr>
            <a:xfrm flipH="false" flipV="false" rot="0">
              <a:off x="0" y="0"/>
              <a:ext cx="5997129" cy="1043318"/>
            </a:xfrm>
            <a:custGeom>
              <a:avLst/>
              <a:gdLst/>
              <a:ahLst/>
              <a:cxnLst/>
              <a:rect r="r" b="b" t="t" l="l"/>
              <a:pathLst>
                <a:path h="1043318" w="5997129">
                  <a:moveTo>
                    <a:pt x="0" y="0"/>
                  </a:moveTo>
                  <a:lnTo>
                    <a:pt x="5997129" y="0"/>
                  </a:lnTo>
                  <a:lnTo>
                    <a:pt x="5997129" y="1043318"/>
                  </a:lnTo>
                  <a:lnTo>
                    <a:pt x="0" y="1043318"/>
                  </a:lnTo>
                  <a:close/>
                </a:path>
              </a:pathLst>
            </a:custGeom>
            <a:solidFill>
              <a:srgbClr val="FFFFFF"/>
            </a:solidFill>
          </p:spPr>
        </p:sp>
      </p:grpSp>
      <p:sp>
        <p:nvSpPr>
          <p:cNvPr name="Freeform 5" id="5"/>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446217" y="936886"/>
            <a:ext cx="13395565" cy="1228725"/>
          </a:xfrm>
          <a:prstGeom prst="rect">
            <a:avLst/>
          </a:prstGeom>
        </p:spPr>
        <p:txBody>
          <a:bodyPr anchor="t" rtlCol="false" tIns="0" lIns="0" bIns="0" rIns="0">
            <a:spAutoFit/>
          </a:bodyPr>
          <a:lstStyle/>
          <a:p>
            <a:pPr algn="ctr">
              <a:lnSpc>
                <a:spcPts val="9720"/>
              </a:lnSpc>
            </a:pPr>
            <a:r>
              <a:rPr lang="en-US" sz="8100" b="true">
                <a:solidFill>
                  <a:srgbClr val="003EA8"/>
                </a:solidFill>
                <a:latin typeface="Muli Bold"/>
                <a:ea typeface="Muli Bold"/>
                <a:cs typeface="Muli Bold"/>
                <a:sym typeface="Muli Bold"/>
              </a:rPr>
              <a:t>Mục tiêu dự án</a:t>
            </a:r>
          </a:p>
        </p:txBody>
      </p:sp>
      <p:grpSp>
        <p:nvGrpSpPr>
          <p:cNvPr name="Group 9" id="9"/>
          <p:cNvGrpSpPr/>
          <p:nvPr/>
        </p:nvGrpSpPr>
        <p:grpSpPr>
          <a:xfrm rot="0">
            <a:off x="655485" y="3704739"/>
            <a:ext cx="16977031" cy="5957413"/>
            <a:chOff x="0" y="0"/>
            <a:chExt cx="5997128" cy="2104453"/>
          </a:xfrm>
        </p:grpSpPr>
        <p:sp>
          <p:nvSpPr>
            <p:cNvPr name="Freeform 10" id="10"/>
            <p:cNvSpPr/>
            <p:nvPr/>
          </p:nvSpPr>
          <p:spPr>
            <a:xfrm flipH="false" flipV="false" rot="0">
              <a:off x="0" y="0"/>
              <a:ext cx="5997129" cy="2104453"/>
            </a:xfrm>
            <a:custGeom>
              <a:avLst/>
              <a:gdLst/>
              <a:ahLst/>
              <a:cxnLst/>
              <a:rect r="r" b="b" t="t" l="l"/>
              <a:pathLst>
                <a:path h="2104453" w="5997129">
                  <a:moveTo>
                    <a:pt x="0" y="0"/>
                  </a:moveTo>
                  <a:lnTo>
                    <a:pt x="5997129" y="0"/>
                  </a:lnTo>
                  <a:lnTo>
                    <a:pt x="5997129" y="2104453"/>
                  </a:lnTo>
                  <a:lnTo>
                    <a:pt x="0" y="2104453"/>
                  </a:lnTo>
                  <a:close/>
                </a:path>
              </a:pathLst>
            </a:custGeom>
            <a:solidFill>
              <a:srgbClr val="FFFFFF"/>
            </a:solidFill>
          </p:spPr>
        </p:sp>
      </p:grpSp>
      <p:sp>
        <p:nvSpPr>
          <p:cNvPr name="Freeform 11" id="11"/>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747930" y="3907829"/>
            <a:ext cx="14792141" cy="7433441"/>
          </a:xfrm>
          <a:prstGeom prst="rect">
            <a:avLst/>
          </a:prstGeom>
        </p:spPr>
        <p:txBody>
          <a:bodyPr anchor="t" rtlCol="false" tIns="0" lIns="0" bIns="0" rIns="0">
            <a:spAutoFit/>
          </a:bodyPr>
          <a:lstStyle/>
          <a:p>
            <a:pPr algn="l">
              <a:lnSpc>
                <a:spcPts val="3457"/>
              </a:lnSpc>
            </a:pPr>
            <a:r>
              <a:rPr lang="en-US" sz="2469" b="true">
                <a:solidFill>
                  <a:srgbClr val="003EA8"/>
                </a:solidFill>
                <a:latin typeface="Cabin Bold"/>
                <a:ea typeface="Cabin Bold"/>
                <a:cs typeface="Cabin Bold"/>
                <a:sym typeface="Cabin Bold"/>
              </a:rPr>
              <a:t>Nghiệp vụ:</a:t>
            </a:r>
          </a:p>
          <a:p>
            <a:pPr algn="l" marL="533238" indent="-266619" lvl="1">
              <a:lnSpc>
                <a:spcPts val="3457"/>
              </a:lnSpc>
              <a:buFont typeface="Arial"/>
              <a:buChar char="•"/>
            </a:pPr>
            <a:r>
              <a:rPr lang="en-US" b="true" sz="2469">
                <a:solidFill>
                  <a:srgbClr val="003EA8"/>
                </a:solidFill>
                <a:latin typeface="Cabin Bold"/>
                <a:ea typeface="Cabin Bold"/>
                <a:cs typeface="Cabin Bold"/>
                <a:sym typeface="Cabin Bold"/>
              </a:rPr>
              <a:t>Tạo không gian lưu trữ cá nhân cho mỗi người dùng; truy cập tệp mọi lúc, mọi nơi.</a:t>
            </a:r>
          </a:p>
          <a:p>
            <a:pPr algn="l" marL="533238" indent="-266619" lvl="1">
              <a:lnSpc>
                <a:spcPts val="3457"/>
              </a:lnSpc>
              <a:buFont typeface="Arial"/>
              <a:buChar char="•"/>
            </a:pPr>
            <a:r>
              <a:rPr lang="en-US" b="true" sz="2469">
                <a:solidFill>
                  <a:srgbClr val="003EA8"/>
                </a:solidFill>
                <a:latin typeface="Cabin Bold"/>
                <a:ea typeface="Cabin Bold"/>
                <a:cs typeface="Cabin Bold"/>
                <a:sym typeface="Cabin Bold"/>
              </a:rPr>
              <a:t>Hỗ trợ làm việc nhóm: chia sẻ tệp, thông báo thay đổi theo thời gian thực.</a:t>
            </a:r>
          </a:p>
          <a:p>
            <a:pPr algn="l" marL="533238" indent="-266619" lvl="1">
              <a:lnSpc>
                <a:spcPts val="3457"/>
              </a:lnSpc>
              <a:buFont typeface="Arial"/>
              <a:buChar char="•"/>
            </a:pPr>
            <a:r>
              <a:rPr lang="en-US" b="true" sz="2469">
                <a:solidFill>
                  <a:srgbClr val="003EA8"/>
                </a:solidFill>
                <a:latin typeface="Cabin Bold"/>
                <a:ea typeface="Cabin Bold"/>
                <a:cs typeface="Cabin Bold"/>
                <a:sym typeface="Cabin Bold"/>
              </a:rPr>
              <a:t>Đảm bảo thao tác tệp cơ bản: tải lên, tải xuống, xóa, xem danh sách, xem chi tiết.</a:t>
            </a:r>
          </a:p>
          <a:p>
            <a:pPr algn="l">
              <a:lnSpc>
                <a:spcPts val="3457"/>
              </a:lnSpc>
            </a:pPr>
          </a:p>
          <a:p>
            <a:pPr algn="l">
              <a:lnSpc>
                <a:spcPts val="3457"/>
              </a:lnSpc>
            </a:pPr>
            <a:r>
              <a:rPr lang="en-US" sz="2469" b="true">
                <a:solidFill>
                  <a:srgbClr val="003EA8"/>
                </a:solidFill>
                <a:latin typeface="Cabin Bold"/>
                <a:ea typeface="Cabin Bold"/>
                <a:cs typeface="Cabin Bold"/>
                <a:sym typeface="Cabin Bold"/>
              </a:rPr>
              <a:t>Kỹ Thuật:</a:t>
            </a:r>
          </a:p>
          <a:p>
            <a:pPr algn="l" marL="533238" indent="-266619" lvl="1">
              <a:lnSpc>
                <a:spcPts val="3457"/>
              </a:lnSpc>
              <a:buFont typeface="Arial"/>
              <a:buChar char="•"/>
            </a:pPr>
            <a:r>
              <a:rPr lang="en-US" b="true" sz="2469">
                <a:solidFill>
                  <a:srgbClr val="003EA8"/>
                </a:solidFill>
                <a:latin typeface="Cabin Bold"/>
                <a:ea typeface="Cabin Bold"/>
                <a:cs typeface="Cabin Bold"/>
                <a:sym typeface="Cabin Bold"/>
              </a:rPr>
              <a:t>Kênh giao tiếp an toàn: dùng HTTPS cho mọi API; dữ liệu đi qua mạng được mã hóa.</a:t>
            </a:r>
          </a:p>
          <a:p>
            <a:pPr algn="l" marL="533238" indent="-266619" lvl="1">
              <a:lnSpc>
                <a:spcPts val="3457"/>
              </a:lnSpc>
              <a:buFont typeface="Arial"/>
              <a:buChar char="•"/>
            </a:pPr>
            <a:r>
              <a:rPr lang="en-US" b="true" sz="2469">
                <a:solidFill>
                  <a:srgbClr val="003EA8"/>
                </a:solidFill>
                <a:latin typeface="Cabin Bold"/>
                <a:ea typeface="Cabin Bold"/>
                <a:cs typeface="Cabin Bold"/>
                <a:sym typeface="Cabin Bold"/>
              </a:rPr>
              <a:t>Xác thực/ủy quyền stateless: JWT Bearer cho REST và gửi trong STOMP CONNECT khi dùng WebSocket.</a:t>
            </a:r>
          </a:p>
          <a:p>
            <a:pPr algn="l" marL="533238" indent="-266619" lvl="1">
              <a:lnSpc>
                <a:spcPts val="3457"/>
              </a:lnSpc>
              <a:buFont typeface="Arial"/>
              <a:buChar char="•"/>
            </a:pPr>
            <a:r>
              <a:rPr lang="en-US" b="true" sz="2469">
                <a:solidFill>
                  <a:srgbClr val="003EA8"/>
                </a:solidFill>
                <a:latin typeface="Cabin Bold"/>
                <a:ea typeface="Cabin Bold"/>
                <a:cs typeface="Cabin Bold"/>
                <a:sym typeface="Cabin Bold"/>
              </a:rPr>
              <a:t>Realtime: WebSocket + STOMP để đẩy sự kiện (upload/download/delete) với độ trễ thấp; SockJS fallback đảm bảo hoạt động sau proxy/firewall.</a:t>
            </a:r>
          </a:p>
          <a:p>
            <a:pPr algn="l" marL="533238" indent="-266619" lvl="1">
              <a:lnSpc>
                <a:spcPts val="3457"/>
              </a:lnSpc>
              <a:buFont typeface="Arial"/>
              <a:buChar char="•"/>
            </a:pPr>
            <a:r>
              <a:rPr lang="en-US" b="true" sz="2469">
                <a:solidFill>
                  <a:srgbClr val="003EA8"/>
                </a:solidFill>
                <a:latin typeface="Cabin Bold"/>
                <a:ea typeface="Cabin Bold"/>
                <a:cs typeface="Cabin Bold"/>
                <a:sym typeface="Cabin Bold"/>
              </a:rPr>
              <a:t>Tương thích trình duyệt: Hỗ trợ CORS (preflight OPTIONS) cho frontend chạy khác domain.</a:t>
            </a:r>
          </a:p>
          <a:p>
            <a:pPr algn="l" marL="533238" indent="-266619" lvl="1">
              <a:lnSpc>
                <a:spcPts val="3457"/>
              </a:lnSpc>
              <a:buFont typeface="Arial"/>
              <a:buChar char="•"/>
            </a:pPr>
            <a:r>
              <a:rPr lang="en-US" b="true" sz="2469">
                <a:solidFill>
                  <a:srgbClr val="003EA8"/>
                </a:solidFill>
                <a:latin typeface="Cabin Bold"/>
                <a:ea typeface="Cabin Bold"/>
                <a:cs typeface="Cabin Bold"/>
                <a:sym typeface="Cabin Bold"/>
              </a:rPr>
              <a:t>Kết nối dữ liệu tin cậy: JDBC/TDS giữa backend và SQL Server, đảm bảo tính toàn vẹn và hiệu năng truy vấn.</a:t>
            </a:r>
          </a:p>
          <a:p>
            <a:pPr algn="l">
              <a:lnSpc>
                <a:spcPts val="3457"/>
              </a:lnSpc>
            </a:pPr>
          </a:p>
          <a:p>
            <a:pPr algn="l">
              <a:lnSpc>
                <a:spcPts val="3457"/>
              </a:lnSpc>
            </a:pPr>
          </a:p>
          <a:p>
            <a:pPr algn="l">
              <a:lnSpc>
                <a:spcPts val="3457"/>
              </a:lnSpc>
            </a:pPr>
          </a:p>
          <a:p>
            <a:pPr algn="l">
              <a:lnSpc>
                <a:spcPts val="3457"/>
              </a:lnSpc>
              <a:spcBef>
                <a:spcPct val="0"/>
              </a:spcBef>
            </a:pPr>
          </a:p>
        </p:txBody>
      </p:sp>
      <p:sp>
        <p:nvSpPr>
          <p:cNvPr name="TextBox 13" id="13"/>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657204"/>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3020923"/>
            <a:ext cx="9200476" cy="6332625"/>
            <a:chOff x="0" y="0"/>
            <a:chExt cx="3356358" cy="2310159"/>
          </a:xfrm>
        </p:grpSpPr>
        <p:sp>
          <p:nvSpPr>
            <p:cNvPr name="Freeform 10" id="10"/>
            <p:cNvSpPr/>
            <p:nvPr/>
          </p:nvSpPr>
          <p:spPr>
            <a:xfrm flipH="false" flipV="false" rot="0">
              <a:off x="0" y="0"/>
              <a:ext cx="3356358" cy="2310159"/>
            </a:xfrm>
            <a:custGeom>
              <a:avLst/>
              <a:gdLst/>
              <a:ahLst/>
              <a:cxnLst/>
              <a:rect r="r" b="b" t="t" l="l"/>
              <a:pathLst>
                <a:path h="2310159" w="3356358">
                  <a:moveTo>
                    <a:pt x="0" y="0"/>
                  </a:moveTo>
                  <a:lnTo>
                    <a:pt x="3356358" y="0"/>
                  </a:lnTo>
                  <a:lnTo>
                    <a:pt x="3356358" y="2310159"/>
                  </a:lnTo>
                  <a:lnTo>
                    <a:pt x="0" y="2310159"/>
                  </a:lnTo>
                  <a:close/>
                </a:path>
              </a:pathLst>
            </a:custGeom>
            <a:solidFill>
              <a:srgbClr val="FFFFFF"/>
            </a:solidFill>
          </p:spPr>
        </p:sp>
      </p:grpSp>
      <p:grpSp>
        <p:nvGrpSpPr>
          <p:cNvPr name="Group 11" id="11"/>
          <p:cNvGrpSpPr/>
          <p:nvPr/>
        </p:nvGrpSpPr>
        <p:grpSpPr>
          <a:xfrm rot="0">
            <a:off x="10555134" y="3029176"/>
            <a:ext cx="6427902" cy="5768744"/>
            <a:chOff x="0" y="0"/>
            <a:chExt cx="2344916" cy="2104453"/>
          </a:xfrm>
        </p:grpSpPr>
        <p:sp>
          <p:nvSpPr>
            <p:cNvPr name="Freeform 12" id="12"/>
            <p:cNvSpPr/>
            <p:nvPr/>
          </p:nvSpPr>
          <p:spPr>
            <a:xfrm flipH="false" flipV="false" rot="0">
              <a:off x="0" y="0"/>
              <a:ext cx="2344916" cy="2104453"/>
            </a:xfrm>
            <a:custGeom>
              <a:avLst/>
              <a:gdLst/>
              <a:ahLst/>
              <a:cxnLst/>
              <a:rect r="r" b="b" t="t" l="l"/>
              <a:pathLst>
                <a:path h="2104453" w="2344916">
                  <a:moveTo>
                    <a:pt x="0" y="0"/>
                  </a:moveTo>
                  <a:lnTo>
                    <a:pt x="2344916" y="0"/>
                  </a:lnTo>
                  <a:lnTo>
                    <a:pt x="2344916" y="2104453"/>
                  </a:lnTo>
                  <a:lnTo>
                    <a:pt x="0" y="2104453"/>
                  </a:lnTo>
                  <a:close/>
                </a:path>
              </a:pathLst>
            </a:custGeom>
            <a:solidFill>
              <a:srgbClr val="FFFFFF"/>
            </a:solidFill>
          </p:spPr>
        </p:sp>
      </p:grpSp>
      <p:sp>
        <p:nvSpPr>
          <p:cNvPr name="Freeform 13" id="13"/>
          <p:cNvSpPr/>
          <p:nvPr/>
        </p:nvSpPr>
        <p:spPr>
          <a:xfrm flipH="false" flipV="false" rot="0">
            <a:off x="10555134" y="3002985"/>
            <a:ext cx="6427902" cy="5786682"/>
          </a:xfrm>
          <a:custGeom>
            <a:avLst/>
            <a:gdLst/>
            <a:ahLst/>
            <a:cxnLst/>
            <a:rect r="r" b="b" t="t" l="l"/>
            <a:pathLst>
              <a:path h="5786682" w="6427902">
                <a:moveTo>
                  <a:pt x="0" y="0"/>
                </a:moveTo>
                <a:lnTo>
                  <a:pt x="6427902" y="0"/>
                </a:lnTo>
                <a:lnTo>
                  <a:pt x="6427902" y="5786682"/>
                </a:lnTo>
                <a:lnTo>
                  <a:pt x="0" y="5786682"/>
                </a:lnTo>
                <a:lnTo>
                  <a:pt x="0" y="0"/>
                </a:lnTo>
                <a:close/>
              </a:path>
            </a:pathLst>
          </a:custGeom>
          <a:blipFill>
            <a:blip r:embed="rId9"/>
            <a:stretch>
              <a:fillRect l="-102304" t="-12360" r="0" b="0"/>
            </a:stretch>
          </a:blipFill>
        </p:spPr>
      </p:sp>
      <p:sp>
        <p:nvSpPr>
          <p:cNvPr name="TextBox 14" id="14"/>
          <p:cNvSpPr txBox="true"/>
          <p:nvPr/>
        </p:nvSpPr>
        <p:spPr>
          <a:xfrm rot="0">
            <a:off x="2446217" y="865448"/>
            <a:ext cx="13395565" cy="1371600"/>
          </a:xfrm>
          <a:prstGeom prst="rect">
            <a:avLst/>
          </a:prstGeom>
        </p:spPr>
        <p:txBody>
          <a:bodyPr anchor="t" rtlCol="false" tIns="0" lIns="0" bIns="0" rIns="0">
            <a:spAutoFit/>
          </a:bodyPr>
          <a:lstStyle/>
          <a:p>
            <a:pPr algn="ctr">
              <a:lnSpc>
                <a:spcPts val="10800"/>
              </a:lnSpc>
            </a:pPr>
            <a:r>
              <a:rPr lang="en-US" sz="9000" b="true">
                <a:solidFill>
                  <a:srgbClr val="003EA8"/>
                </a:solidFill>
                <a:latin typeface="Muli Bold"/>
                <a:ea typeface="Muli Bold"/>
                <a:cs typeface="Muli Bold"/>
                <a:sym typeface="Muli Bold"/>
              </a:rPr>
              <a:t>Kiến trúc tổng thể</a:t>
            </a:r>
          </a:p>
        </p:txBody>
      </p:sp>
      <p:sp>
        <p:nvSpPr>
          <p:cNvPr name="TextBox 15" id="15"/>
          <p:cNvSpPr txBox="true"/>
          <p:nvPr/>
        </p:nvSpPr>
        <p:spPr>
          <a:xfrm rot="0">
            <a:off x="1028700" y="3166709"/>
            <a:ext cx="8235060" cy="3699510"/>
          </a:xfrm>
          <a:prstGeom prst="rect">
            <a:avLst/>
          </a:prstGeom>
        </p:spPr>
        <p:txBody>
          <a:bodyPr anchor="t" rtlCol="false" tIns="0" lIns="0" bIns="0" rIns="0">
            <a:spAutoFit/>
          </a:bodyPr>
          <a:lstStyle/>
          <a:p>
            <a:pPr algn="l">
              <a:lnSpc>
                <a:spcPts val="2940"/>
              </a:lnSpc>
            </a:pPr>
            <a:r>
              <a:rPr lang="en-US" sz="2100" b="true">
                <a:solidFill>
                  <a:srgbClr val="003EA8"/>
                </a:solidFill>
                <a:latin typeface="Cabin Bold"/>
                <a:ea typeface="Cabin Bold"/>
                <a:cs typeface="Cabin Bold"/>
                <a:sym typeface="Cabin Bold"/>
              </a:rPr>
              <a:t>Mô hình mạng </a:t>
            </a:r>
          </a:p>
          <a:p>
            <a:pPr algn="l" marL="453390" indent="-226695" lvl="1">
              <a:lnSpc>
                <a:spcPts val="2940"/>
              </a:lnSpc>
              <a:buFont typeface="Arial"/>
              <a:buChar char="•"/>
            </a:pPr>
            <a:r>
              <a:rPr lang="en-US" b="true" sz="2100">
                <a:solidFill>
                  <a:srgbClr val="003EA8"/>
                </a:solidFill>
                <a:latin typeface="Cabin Bold"/>
                <a:ea typeface="Cabin Bold"/>
                <a:cs typeface="Cabin Bold"/>
                <a:sym typeface="Cabin Bold"/>
              </a:rPr>
              <a:t>Client: Trình duyệt (LAN/Internet) truy cập qua HTTPS.</a:t>
            </a:r>
          </a:p>
          <a:p>
            <a:pPr algn="l" marL="453390" indent="-226695" lvl="1">
              <a:lnSpc>
                <a:spcPts val="2940"/>
              </a:lnSpc>
              <a:buFont typeface="Arial"/>
              <a:buChar char="•"/>
            </a:pPr>
            <a:r>
              <a:rPr lang="en-US" b="true" sz="2100">
                <a:solidFill>
                  <a:srgbClr val="003EA8"/>
                </a:solidFill>
                <a:latin typeface="Cabin Bold"/>
                <a:ea typeface="Cabin Bold"/>
                <a:cs typeface="Cabin Bold"/>
                <a:sym typeface="Cabin Bold"/>
              </a:rPr>
              <a:t>Ứng dụ</a:t>
            </a:r>
            <a:r>
              <a:rPr lang="en-US" b="true" sz="2100">
                <a:solidFill>
                  <a:srgbClr val="003EA8"/>
                </a:solidFill>
                <a:latin typeface="Cabin Bold"/>
                <a:ea typeface="Cabin Bold"/>
                <a:cs typeface="Cabin Bold"/>
                <a:sym typeface="Cabin Bold"/>
              </a:rPr>
              <a:t>ng: Spring Boot (API + static + WebSocket)</a:t>
            </a:r>
          </a:p>
          <a:p>
            <a:pPr algn="l" marL="453390" indent="-226695" lvl="1">
              <a:lnSpc>
                <a:spcPts val="2940"/>
              </a:lnSpc>
              <a:buFont typeface="Arial"/>
              <a:buChar char="•"/>
            </a:pPr>
            <a:r>
              <a:rPr lang="en-US" b="true" sz="2100">
                <a:solidFill>
                  <a:srgbClr val="003EA8"/>
                </a:solidFill>
                <a:latin typeface="Cabin Bold"/>
                <a:ea typeface="Cabin Bold"/>
                <a:cs typeface="Cabin Bold"/>
                <a:sym typeface="Cabin Bold"/>
              </a:rPr>
              <a:t>CSDL</a:t>
            </a:r>
            <a:r>
              <a:rPr lang="en-US" b="true" sz="2100">
                <a:solidFill>
                  <a:srgbClr val="003EA8"/>
                </a:solidFill>
                <a:latin typeface="Cabin Bold"/>
                <a:ea typeface="Cabin Bold"/>
                <a:cs typeface="Cabin Bold"/>
                <a:sym typeface="Cabin Bold"/>
              </a:rPr>
              <a:t>: Microsoft SQL Server chạy nội bộ; chỉ backend truy cập.</a:t>
            </a:r>
          </a:p>
          <a:p>
            <a:pPr algn="l" marL="453390" indent="-226695" lvl="1">
              <a:lnSpc>
                <a:spcPts val="2940"/>
              </a:lnSpc>
              <a:buFont typeface="Arial"/>
              <a:buChar char="•"/>
            </a:pPr>
            <a:r>
              <a:rPr lang="en-US" b="true" sz="2100">
                <a:solidFill>
                  <a:srgbClr val="003EA8"/>
                </a:solidFill>
                <a:latin typeface="Cabin Bold"/>
                <a:ea typeface="Cabin Bold"/>
                <a:cs typeface="Cabin Bold"/>
                <a:sym typeface="Cabin Bold"/>
              </a:rPr>
              <a:t>Luồng chính:</a:t>
            </a:r>
          </a:p>
          <a:p>
            <a:pPr algn="l" marL="906780" indent="-302260" lvl="2">
              <a:lnSpc>
                <a:spcPts val="2940"/>
              </a:lnSpc>
              <a:buFont typeface="Arial"/>
              <a:buChar char="⚬"/>
            </a:pPr>
            <a:r>
              <a:rPr lang="en-US" b="true" sz="2100">
                <a:solidFill>
                  <a:srgbClr val="003EA8"/>
                </a:solidFill>
                <a:latin typeface="Cabin Bold"/>
                <a:ea typeface="Cabin Bold"/>
                <a:cs typeface="Cabin Bold"/>
                <a:sym typeface="Cabin Bold"/>
              </a:rPr>
              <a:t>Browser ⇄ HTTPS ⇄ Spring Boot ⇄ JDBC/TDS ⇄ SQL Server</a:t>
            </a:r>
          </a:p>
          <a:p>
            <a:pPr algn="l" marL="906780" indent="-302260" lvl="2">
              <a:lnSpc>
                <a:spcPts val="2940"/>
              </a:lnSpc>
              <a:buFont typeface="Arial"/>
              <a:buChar char="⚬"/>
            </a:pPr>
            <a:r>
              <a:rPr lang="en-US" b="true" sz="2100">
                <a:solidFill>
                  <a:srgbClr val="003EA8"/>
                </a:solidFill>
                <a:latin typeface="Cabin Bold"/>
                <a:ea typeface="Cabin Bold"/>
                <a:cs typeface="Cabin Bold"/>
                <a:sym typeface="Cabin Bold"/>
              </a:rPr>
              <a:t>Brows</a:t>
            </a:r>
            <a:r>
              <a:rPr lang="en-US" b="true" sz="2100">
                <a:solidFill>
                  <a:srgbClr val="003EA8"/>
                </a:solidFill>
                <a:latin typeface="Cabin Bold"/>
                <a:ea typeface="Cabin Bold"/>
                <a:cs typeface="Cabin Bold"/>
                <a:sym typeface="Cabin Bold"/>
              </a:rPr>
              <a:t>er ⇄ WSS (WebSocket over TLS) ⇄ Spring WebSocket (STOMP broker simple)</a:t>
            </a:r>
          </a:p>
          <a:p>
            <a:pPr algn="l" marL="453390" indent="-226695" lvl="1">
              <a:lnSpc>
                <a:spcPts val="2940"/>
              </a:lnSpc>
              <a:buFont typeface="Arial"/>
              <a:buChar char="•"/>
            </a:pPr>
            <a:r>
              <a:rPr lang="en-US" b="true" sz="2100">
                <a:solidFill>
                  <a:srgbClr val="003EA8"/>
                </a:solidFill>
                <a:latin typeface="Cabin Bold"/>
                <a:ea typeface="Cabin Bold"/>
                <a:cs typeface="Cabin Bold"/>
                <a:sym typeface="Cabin Bold"/>
              </a:rPr>
              <a:t>Cổng/Port: 1433 (SQL Server nội bộ).</a:t>
            </a:r>
          </a:p>
          <a:p>
            <a:pPr algn="l">
              <a:lnSpc>
                <a:spcPts val="2940"/>
              </a:lnSpc>
            </a:pPr>
          </a:p>
        </p:txBody>
      </p:sp>
      <p:sp>
        <p:nvSpPr>
          <p:cNvPr name="TextBox 16" id="16"/>
          <p:cNvSpPr txBox="true"/>
          <p:nvPr/>
        </p:nvSpPr>
        <p:spPr>
          <a:xfrm rot="0">
            <a:off x="1028700" y="6673215"/>
            <a:ext cx="8099418" cy="2585085"/>
          </a:xfrm>
          <a:prstGeom prst="rect">
            <a:avLst/>
          </a:prstGeom>
        </p:spPr>
        <p:txBody>
          <a:bodyPr anchor="t" rtlCol="false" tIns="0" lIns="0" bIns="0" rIns="0">
            <a:spAutoFit/>
          </a:bodyPr>
          <a:lstStyle/>
          <a:p>
            <a:pPr algn="l">
              <a:lnSpc>
                <a:spcPts val="2940"/>
              </a:lnSpc>
            </a:pPr>
            <a:r>
              <a:rPr lang="en-US" sz="2100" b="true">
                <a:solidFill>
                  <a:srgbClr val="003EA8"/>
                </a:solidFill>
                <a:latin typeface="Cabin Bold"/>
                <a:ea typeface="Cabin Bold"/>
                <a:cs typeface="Cabin Bold"/>
                <a:sym typeface="Cabin Bold"/>
              </a:rPr>
              <a:t>Ngôn ngữ/Công nghệ</a:t>
            </a:r>
          </a:p>
          <a:p>
            <a:pPr algn="l" marL="453390" indent="-226695" lvl="1">
              <a:lnSpc>
                <a:spcPts val="2940"/>
              </a:lnSpc>
              <a:buFont typeface="Arial"/>
              <a:buChar char="•"/>
            </a:pPr>
            <a:r>
              <a:rPr lang="en-US" b="true" sz="2100">
                <a:solidFill>
                  <a:srgbClr val="003EA8"/>
                </a:solidFill>
                <a:latin typeface="Cabin Bold"/>
                <a:ea typeface="Cabin Bold"/>
                <a:cs typeface="Cabin Bold"/>
                <a:sym typeface="Cabin Bold"/>
              </a:rPr>
              <a:t>Backend</a:t>
            </a:r>
            <a:r>
              <a:rPr lang="en-US" b="true" sz="2100">
                <a:solidFill>
                  <a:srgbClr val="003EA8"/>
                </a:solidFill>
                <a:latin typeface="Cabin Bold"/>
                <a:ea typeface="Cabin Bold"/>
                <a:cs typeface="Cabin Bold"/>
                <a:sym typeface="Cabin Bold"/>
              </a:rPr>
              <a:t>: Java 21, Spring Boot 3 (Web, Security, WebSocket, Validation, Data JPA).</a:t>
            </a:r>
          </a:p>
          <a:p>
            <a:pPr algn="l" marL="453390" indent="-226695" lvl="1">
              <a:lnSpc>
                <a:spcPts val="2940"/>
              </a:lnSpc>
              <a:buFont typeface="Arial"/>
              <a:buChar char="•"/>
            </a:pPr>
            <a:r>
              <a:rPr lang="en-US" b="true" sz="2100">
                <a:solidFill>
                  <a:srgbClr val="003EA8"/>
                </a:solidFill>
                <a:latin typeface="Cabin Bold"/>
                <a:ea typeface="Cabin Bold"/>
                <a:cs typeface="Cabin Bold"/>
                <a:sym typeface="Cabin Bold"/>
              </a:rPr>
              <a:t>F</a:t>
            </a:r>
            <a:r>
              <a:rPr lang="en-US" b="true" sz="2100">
                <a:solidFill>
                  <a:srgbClr val="003EA8"/>
                </a:solidFill>
                <a:latin typeface="Cabin Bold"/>
                <a:ea typeface="Cabin Bold"/>
                <a:cs typeface="Cabin Bold"/>
                <a:sym typeface="Cabin Bold"/>
              </a:rPr>
              <a:t>rontend: HTML/CSS/JS tĩnh (kèm SockJS, STOMP client).</a:t>
            </a:r>
          </a:p>
          <a:p>
            <a:pPr algn="l" marL="453390" indent="-226695" lvl="1">
              <a:lnSpc>
                <a:spcPts val="2940"/>
              </a:lnSpc>
              <a:buFont typeface="Arial"/>
              <a:buChar char="•"/>
            </a:pPr>
            <a:r>
              <a:rPr lang="en-US" b="true" sz="2100">
                <a:solidFill>
                  <a:srgbClr val="003EA8"/>
                </a:solidFill>
                <a:latin typeface="Cabin Bold"/>
                <a:ea typeface="Cabin Bold"/>
                <a:cs typeface="Cabin Bold"/>
                <a:sym typeface="Cabin Bold"/>
              </a:rPr>
              <a:t>CSDL: SQL Server</a:t>
            </a:r>
          </a:p>
          <a:p>
            <a:pPr algn="l" marL="453390" indent="-226695" lvl="1">
              <a:lnSpc>
                <a:spcPts val="2940"/>
              </a:lnSpc>
              <a:buFont typeface="Arial"/>
              <a:buChar char="•"/>
            </a:pPr>
            <a:r>
              <a:rPr lang="en-US" b="true" sz="2100">
                <a:solidFill>
                  <a:srgbClr val="003EA8"/>
                </a:solidFill>
                <a:latin typeface="Cabin Bold"/>
                <a:ea typeface="Cabin Bold"/>
                <a:cs typeface="Cabin Bold"/>
                <a:sym typeface="Cabin Bold"/>
              </a:rPr>
              <a:t>Bảo mật: JWT (JJWT), BCrypt password encoder.</a:t>
            </a:r>
          </a:p>
          <a:p>
            <a:pPr algn="l">
              <a:lnSpc>
                <a:spcPts val="2940"/>
              </a:lnSpc>
            </a:pPr>
          </a:p>
        </p:txBody>
      </p:sp>
      <p:sp>
        <p:nvSpPr>
          <p:cNvPr name="TextBox 17" id="17"/>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657204"/>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2915205"/>
            <a:ext cx="9009410" cy="5306531"/>
            <a:chOff x="0" y="0"/>
            <a:chExt cx="3286657" cy="1935837"/>
          </a:xfrm>
        </p:grpSpPr>
        <p:sp>
          <p:nvSpPr>
            <p:cNvPr name="Freeform 10" id="10"/>
            <p:cNvSpPr/>
            <p:nvPr/>
          </p:nvSpPr>
          <p:spPr>
            <a:xfrm flipH="false" flipV="false" rot="0">
              <a:off x="0" y="0"/>
              <a:ext cx="3286657" cy="1935837"/>
            </a:xfrm>
            <a:custGeom>
              <a:avLst/>
              <a:gdLst/>
              <a:ahLst/>
              <a:cxnLst/>
              <a:rect r="r" b="b" t="t" l="l"/>
              <a:pathLst>
                <a:path h="1935837" w="3286657">
                  <a:moveTo>
                    <a:pt x="0" y="0"/>
                  </a:moveTo>
                  <a:lnTo>
                    <a:pt x="3286657" y="0"/>
                  </a:lnTo>
                  <a:lnTo>
                    <a:pt x="3286657" y="1935837"/>
                  </a:lnTo>
                  <a:lnTo>
                    <a:pt x="0" y="1935837"/>
                  </a:lnTo>
                  <a:close/>
                </a:path>
              </a:pathLst>
            </a:custGeom>
            <a:solidFill>
              <a:srgbClr val="FFFFFF"/>
            </a:solidFill>
          </p:spPr>
        </p:sp>
      </p:grpSp>
      <p:sp>
        <p:nvSpPr>
          <p:cNvPr name="TextBox 11" id="11"/>
          <p:cNvSpPr txBox="true"/>
          <p:nvPr/>
        </p:nvSpPr>
        <p:spPr>
          <a:xfrm rot="0">
            <a:off x="1938486" y="962580"/>
            <a:ext cx="15183664" cy="1228725"/>
          </a:xfrm>
          <a:prstGeom prst="rect">
            <a:avLst/>
          </a:prstGeom>
        </p:spPr>
        <p:txBody>
          <a:bodyPr anchor="t" rtlCol="false" tIns="0" lIns="0" bIns="0" rIns="0">
            <a:spAutoFit/>
          </a:bodyPr>
          <a:lstStyle/>
          <a:p>
            <a:pPr algn="ctr">
              <a:lnSpc>
                <a:spcPts val="9720"/>
              </a:lnSpc>
            </a:pPr>
            <a:r>
              <a:rPr lang="en-US" sz="8100" b="true">
                <a:solidFill>
                  <a:srgbClr val="003EA8"/>
                </a:solidFill>
                <a:latin typeface="Muli Bold"/>
                <a:ea typeface="Muli Bold"/>
                <a:cs typeface="Muli Bold"/>
                <a:sym typeface="Muli Bold"/>
              </a:rPr>
              <a:t>Giao thức mạng được sử dụng</a:t>
            </a:r>
          </a:p>
        </p:txBody>
      </p:sp>
      <p:sp>
        <p:nvSpPr>
          <p:cNvPr name="TextBox 12" id="12"/>
          <p:cNvSpPr txBox="true"/>
          <p:nvPr/>
        </p:nvSpPr>
        <p:spPr>
          <a:xfrm rot="0">
            <a:off x="952500" y="3059023"/>
            <a:ext cx="8710725" cy="4389755"/>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HTTP/HTTPS: Truyền tải REST API và tài nguyên tĩnh; đảm bảo bảo mật kênh truyền.</a:t>
            </a:r>
          </a:p>
          <a:p>
            <a:pPr algn="l" marL="993141" indent="-331047" lvl="2">
              <a:lnSpc>
                <a:spcPts val="3220"/>
              </a:lnSpc>
              <a:buFont typeface="Arial"/>
              <a:buChar char="⚬"/>
            </a:pPr>
            <a:r>
              <a:rPr lang="en-US" b="true" sz="2300">
                <a:solidFill>
                  <a:srgbClr val="003EA8"/>
                </a:solidFill>
                <a:latin typeface="Cabin Bold"/>
                <a:ea typeface="Cabin Bold"/>
                <a:cs typeface="Cabin Bold"/>
                <a:sym typeface="Cabin Bold"/>
              </a:rPr>
              <a:t>CRUD tệp: Uplo</a:t>
            </a:r>
            <a:r>
              <a:rPr lang="en-US" b="true" sz="2300">
                <a:solidFill>
                  <a:srgbClr val="003EA8"/>
                </a:solidFill>
                <a:latin typeface="Cabin Bold"/>
                <a:ea typeface="Cabin Bold"/>
                <a:cs typeface="Cabin Bold"/>
                <a:sym typeface="Cabin Bold"/>
              </a:rPr>
              <a:t>ad/</a:t>
            </a:r>
            <a:r>
              <a:rPr lang="en-US" b="true" sz="2300">
                <a:solidFill>
                  <a:srgbClr val="003EA8"/>
                </a:solidFill>
                <a:latin typeface="Cabin Bold"/>
                <a:ea typeface="Cabin Bold"/>
                <a:cs typeface="Cabin Bold"/>
                <a:sym typeface="Cabin Bold"/>
              </a:rPr>
              <a:t>download tệp và quản lý thông tin chi tiết.</a:t>
            </a:r>
          </a:p>
          <a:p>
            <a:pPr algn="l" marL="993141" indent="-331047" lvl="2">
              <a:lnSpc>
                <a:spcPts val="3220"/>
              </a:lnSpc>
              <a:buFont typeface="Arial"/>
              <a:buChar char="⚬"/>
            </a:pPr>
            <a:r>
              <a:rPr lang="en-US" b="true" sz="2300">
                <a:solidFill>
                  <a:srgbClr val="003EA8"/>
                </a:solidFill>
                <a:latin typeface="Cabin Bold"/>
                <a:ea typeface="Cabin Bold"/>
                <a:cs typeface="Cabin Bold"/>
                <a:sym typeface="Cabin Bold"/>
              </a:rPr>
              <a:t>CORS preflight (OPTIONS): Cho phép frontend khác domain truy cập API an toàn.</a:t>
            </a:r>
          </a:p>
          <a:p>
            <a:pPr algn="l" marL="993141" indent="-331047" lvl="2">
              <a:lnSpc>
                <a:spcPts val="3220"/>
              </a:lnSpc>
              <a:buFont typeface="Arial"/>
              <a:buChar char="⚬"/>
            </a:pPr>
            <a:r>
              <a:rPr lang="en-US" b="true" sz="2300">
                <a:solidFill>
                  <a:srgbClr val="003EA8"/>
                </a:solidFill>
                <a:latin typeface="Cabin Bold"/>
                <a:ea typeface="Cabin Bold"/>
                <a:cs typeface="Cabin Bold"/>
                <a:sym typeface="Cabin Bold"/>
              </a:rPr>
              <a:t>Header Authorization: Xác thực stateless cho người dùng và API..</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Websocket </a:t>
            </a:r>
            <a:r>
              <a:rPr lang="en-US" b="true" sz="2300">
                <a:solidFill>
                  <a:srgbClr val="003EA8"/>
                </a:solidFill>
                <a:latin typeface="Cabin Bold"/>
                <a:ea typeface="Cabin Bold"/>
                <a:cs typeface="Cabin Bold"/>
                <a:sym typeface="Cabin Bold"/>
              </a:rPr>
              <a:t>+ STOMP: Giao tiếp realtime hai chiều, dùng cho thông báo, chat, trạng thái tệp.</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JDB</a:t>
            </a:r>
            <a:r>
              <a:rPr lang="en-US" b="true" sz="2300">
                <a:solidFill>
                  <a:srgbClr val="003EA8"/>
                </a:solidFill>
                <a:latin typeface="Cabin Bold"/>
                <a:ea typeface="Cabin Bold"/>
                <a:cs typeface="Cabin Bold"/>
                <a:sym typeface="Cabin Bold"/>
              </a:rPr>
              <a:t>C/TDS (TCP nội bộ): Kết nối backend nội bộ với SQL Server để thực thi truy vấn và quản lý dữ liệu.</a:t>
            </a:r>
          </a:p>
        </p:txBody>
      </p:sp>
      <p:grpSp>
        <p:nvGrpSpPr>
          <p:cNvPr name="Group 13" id="13"/>
          <p:cNvGrpSpPr/>
          <p:nvPr/>
        </p:nvGrpSpPr>
        <p:grpSpPr>
          <a:xfrm rot="0">
            <a:off x="10033594" y="2915205"/>
            <a:ext cx="7888575" cy="5306531"/>
            <a:chOff x="0" y="0"/>
            <a:chExt cx="2433491" cy="1636974"/>
          </a:xfrm>
        </p:grpSpPr>
        <p:sp>
          <p:nvSpPr>
            <p:cNvPr name="Freeform 14" id="14"/>
            <p:cNvSpPr/>
            <p:nvPr/>
          </p:nvSpPr>
          <p:spPr>
            <a:xfrm flipH="false" flipV="false" rot="0">
              <a:off x="0" y="0"/>
              <a:ext cx="2433491" cy="1636974"/>
            </a:xfrm>
            <a:custGeom>
              <a:avLst/>
              <a:gdLst/>
              <a:ahLst/>
              <a:cxnLst/>
              <a:rect r="r" b="b" t="t" l="l"/>
              <a:pathLst>
                <a:path h="1636974" w="2433491">
                  <a:moveTo>
                    <a:pt x="0" y="0"/>
                  </a:moveTo>
                  <a:lnTo>
                    <a:pt x="2433491" y="0"/>
                  </a:lnTo>
                  <a:lnTo>
                    <a:pt x="2433491" y="1636974"/>
                  </a:lnTo>
                  <a:lnTo>
                    <a:pt x="0" y="1636974"/>
                  </a:lnTo>
                  <a:close/>
                </a:path>
              </a:pathLst>
            </a:custGeom>
            <a:solidFill>
              <a:srgbClr val="1D1F25"/>
            </a:solidFill>
          </p:spPr>
        </p:sp>
        <p:sp>
          <p:nvSpPr>
            <p:cNvPr name="TextBox 15" id="15"/>
            <p:cNvSpPr txBox="true"/>
            <p:nvPr/>
          </p:nvSpPr>
          <p:spPr>
            <a:xfrm>
              <a:off x="0" y="-38100"/>
              <a:ext cx="2433491" cy="167507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0234340" y="5309389"/>
            <a:ext cx="1556976" cy="518164"/>
            <a:chOff x="0" y="0"/>
            <a:chExt cx="480300" cy="159845"/>
          </a:xfrm>
        </p:grpSpPr>
        <p:sp>
          <p:nvSpPr>
            <p:cNvPr name="Freeform 17" id="17"/>
            <p:cNvSpPr/>
            <p:nvPr/>
          </p:nvSpPr>
          <p:spPr>
            <a:xfrm flipH="false" flipV="false" rot="0">
              <a:off x="0" y="0"/>
              <a:ext cx="480300" cy="159845"/>
            </a:xfrm>
            <a:custGeom>
              <a:avLst/>
              <a:gdLst/>
              <a:ahLst/>
              <a:cxnLst/>
              <a:rect r="r" b="b" t="t" l="l"/>
              <a:pathLst>
                <a:path h="159845" w="480300">
                  <a:moveTo>
                    <a:pt x="79922" y="0"/>
                  </a:moveTo>
                  <a:lnTo>
                    <a:pt x="400378" y="0"/>
                  </a:lnTo>
                  <a:cubicBezTo>
                    <a:pt x="444518" y="0"/>
                    <a:pt x="480300" y="35782"/>
                    <a:pt x="480300" y="79922"/>
                  </a:cubicBezTo>
                  <a:lnTo>
                    <a:pt x="480300" y="79922"/>
                  </a:lnTo>
                  <a:cubicBezTo>
                    <a:pt x="480300" y="124062"/>
                    <a:pt x="444518" y="159845"/>
                    <a:pt x="400378" y="159845"/>
                  </a:cubicBezTo>
                  <a:lnTo>
                    <a:pt x="79922" y="159845"/>
                  </a:lnTo>
                  <a:cubicBezTo>
                    <a:pt x="35782" y="159845"/>
                    <a:pt x="0" y="124062"/>
                    <a:pt x="0" y="79922"/>
                  </a:cubicBezTo>
                  <a:lnTo>
                    <a:pt x="0" y="79922"/>
                  </a:lnTo>
                  <a:cubicBezTo>
                    <a:pt x="0" y="35782"/>
                    <a:pt x="35782" y="0"/>
                    <a:pt x="79922" y="0"/>
                  </a:cubicBezTo>
                  <a:close/>
                </a:path>
              </a:pathLst>
            </a:custGeom>
            <a:solidFill>
              <a:srgbClr val="83B3C5"/>
            </a:solidFill>
          </p:spPr>
        </p:sp>
        <p:sp>
          <p:nvSpPr>
            <p:cNvPr name="TextBox 18" id="18"/>
            <p:cNvSpPr txBox="true"/>
            <p:nvPr/>
          </p:nvSpPr>
          <p:spPr>
            <a:xfrm>
              <a:off x="0" y="-38100"/>
              <a:ext cx="480300" cy="197945"/>
            </a:xfrm>
            <a:prstGeom prst="rect">
              <a:avLst/>
            </a:prstGeom>
          </p:spPr>
          <p:txBody>
            <a:bodyPr anchor="ctr" rtlCol="false" tIns="50800" lIns="50800" bIns="50800" rIns="50800"/>
            <a:lstStyle/>
            <a:p>
              <a:pPr algn="ctr">
                <a:lnSpc>
                  <a:spcPts val="2100"/>
                </a:lnSpc>
              </a:pPr>
              <a:r>
                <a:rPr lang="en-US" b="true" sz="1500">
                  <a:solidFill>
                    <a:srgbClr val="FFFFFF"/>
                  </a:solidFill>
                  <a:latin typeface="Cabin Bold"/>
                  <a:ea typeface="Cabin Bold"/>
                  <a:cs typeface="Cabin Bold"/>
                  <a:sym typeface="Cabin Bold"/>
                </a:rPr>
                <a:t>Client Browser</a:t>
              </a:r>
            </a:p>
          </p:txBody>
        </p:sp>
      </p:grpSp>
      <p:grpSp>
        <p:nvGrpSpPr>
          <p:cNvPr name="Group 19" id="19"/>
          <p:cNvGrpSpPr/>
          <p:nvPr/>
        </p:nvGrpSpPr>
        <p:grpSpPr>
          <a:xfrm rot="0">
            <a:off x="12999096" y="5309389"/>
            <a:ext cx="1576026" cy="518164"/>
            <a:chOff x="0" y="0"/>
            <a:chExt cx="486177" cy="159845"/>
          </a:xfrm>
        </p:grpSpPr>
        <p:sp>
          <p:nvSpPr>
            <p:cNvPr name="Freeform 20" id="20"/>
            <p:cNvSpPr/>
            <p:nvPr/>
          </p:nvSpPr>
          <p:spPr>
            <a:xfrm flipH="false" flipV="false" rot="0">
              <a:off x="0" y="0"/>
              <a:ext cx="486177" cy="159845"/>
            </a:xfrm>
            <a:custGeom>
              <a:avLst/>
              <a:gdLst/>
              <a:ahLst/>
              <a:cxnLst/>
              <a:rect r="r" b="b" t="t" l="l"/>
              <a:pathLst>
                <a:path h="159845" w="486177">
                  <a:moveTo>
                    <a:pt x="79922" y="0"/>
                  </a:moveTo>
                  <a:lnTo>
                    <a:pt x="406255" y="0"/>
                  </a:lnTo>
                  <a:cubicBezTo>
                    <a:pt x="450395" y="0"/>
                    <a:pt x="486177" y="35782"/>
                    <a:pt x="486177" y="79922"/>
                  </a:cubicBezTo>
                  <a:lnTo>
                    <a:pt x="486177" y="79922"/>
                  </a:lnTo>
                  <a:cubicBezTo>
                    <a:pt x="486177" y="124062"/>
                    <a:pt x="450395" y="159845"/>
                    <a:pt x="406255" y="159845"/>
                  </a:cubicBezTo>
                  <a:lnTo>
                    <a:pt x="79922" y="159845"/>
                  </a:lnTo>
                  <a:cubicBezTo>
                    <a:pt x="35782" y="159845"/>
                    <a:pt x="0" y="124062"/>
                    <a:pt x="0" y="79922"/>
                  </a:cubicBezTo>
                  <a:lnTo>
                    <a:pt x="0" y="79922"/>
                  </a:lnTo>
                  <a:cubicBezTo>
                    <a:pt x="0" y="35782"/>
                    <a:pt x="35782" y="0"/>
                    <a:pt x="79922" y="0"/>
                  </a:cubicBezTo>
                  <a:close/>
                </a:path>
              </a:pathLst>
            </a:custGeom>
            <a:solidFill>
              <a:srgbClr val="83B3C5"/>
            </a:solidFill>
          </p:spPr>
        </p:sp>
        <p:sp>
          <p:nvSpPr>
            <p:cNvPr name="TextBox 21" id="21"/>
            <p:cNvSpPr txBox="true"/>
            <p:nvPr/>
          </p:nvSpPr>
          <p:spPr>
            <a:xfrm>
              <a:off x="0" y="-38100"/>
              <a:ext cx="486177" cy="197945"/>
            </a:xfrm>
            <a:prstGeom prst="rect">
              <a:avLst/>
            </a:prstGeom>
          </p:spPr>
          <p:txBody>
            <a:bodyPr anchor="ctr" rtlCol="false" tIns="50800" lIns="50800" bIns="50800" rIns="50800"/>
            <a:lstStyle/>
            <a:p>
              <a:pPr algn="ctr">
                <a:lnSpc>
                  <a:spcPts val="2100"/>
                </a:lnSpc>
              </a:pPr>
              <a:r>
                <a:rPr lang="en-US" b="true" sz="1500">
                  <a:solidFill>
                    <a:srgbClr val="FFFFFF"/>
                  </a:solidFill>
                  <a:latin typeface="Cabin Bold"/>
                  <a:ea typeface="Cabin Bold"/>
                  <a:cs typeface="Cabin Bold"/>
                  <a:sym typeface="Cabin Bold"/>
                </a:rPr>
                <a:t>Sping Boot Server</a:t>
              </a:r>
            </a:p>
          </p:txBody>
        </p:sp>
      </p:grpSp>
      <p:grpSp>
        <p:nvGrpSpPr>
          <p:cNvPr name="Group 22" id="22"/>
          <p:cNvGrpSpPr/>
          <p:nvPr/>
        </p:nvGrpSpPr>
        <p:grpSpPr>
          <a:xfrm rot="0">
            <a:off x="15781496" y="5309389"/>
            <a:ext cx="1983416" cy="518164"/>
            <a:chOff x="0" y="0"/>
            <a:chExt cx="611850" cy="159845"/>
          </a:xfrm>
        </p:grpSpPr>
        <p:sp>
          <p:nvSpPr>
            <p:cNvPr name="Freeform 23" id="23"/>
            <p:cNvSpPr/>
            <p:nvPr/>
          </p:nvSpPr>
          <p:spPr>
            <a:xfrm flipH="false" flipV="false" rot="0">
              <a:off x="0" y="0"/>
              <a:ext cx="611850" cy="159845"/>
            </a:xfrm>
            <a:custGeom>
              <a:avLst/>
              <a:gdLst/>
              <a:ahLst/>
              <a:cxnLst/>
              <a:rect r="r" b="b" t="t" l="l"/>
              <a:pathLst>
                <a:path h="159845" w="611850">
                  <a:moveTo>
                    <a:pt x="66357" y="0"/>
                  </a:moveTo>
                  <a:lnTo>
                    <a:pt x="545493" y="0"/>
                  </a:lnTo>
                  <a:cubicBezTo>
                    <a:pt x="563092" y="0"/>
                    <a:pt x="579970" y="6991"/>
                    <a:pt x="592414" y="19435"/>
                  </a:cubicBezTo>
                  <a:cubicBezTo>
                    <a:pt x="604859" y="31880"/>
                    <a:pt x="611850" y="48758"/>
                    <a:pt x="611850" y="66357"/>
                  </a:cubicBezTo>
                  <a:lnTo>
                    <a:pt x="611850" y="93488"/>
                  </a:lnTo>
                  <a:cubicBezTo>
                    <a:pt x="611850" y="130136"/>
                    <a:pt x="582141" y="159845"/>
                    <a:pt x="545493" y="159845"/>
                  </a:cubicBezTo>
                  <a:lnTo>
                    <a:pt x="66357" y="159845"/>
                  </a:lnTo>
                  <a:cubicBezTo>
                    <a:pt x="48758" y="159845"/>
                    <a:pt x="31880" y="152853"/>
                    <a:pt x="19435" y="140409"/>
                  </a:cubicBezTo>
                  <a:cubicBezTo>
                    <a:pt x="6991" y="127965"/>
                    <a:pt x="0" y="111087"/>
                    <a:pt x="0" y="93488"/>
                  </a:cubicBezTo>
                  <a:lnTo>
                    <a:pt x="0" y="66357"/>
                  </a:lnTo>
                  <a:cubicBezTo>
                    <a:pt x="0" y="48758"/>
                    <a:pt x="6991" y="31880"/>
                    <a:pt x="19435" y="19435"/>
                  </a:cubicBezTo>
                  <a:cubicBezTo>
                    <a:pt x="31880" y="6991"/>
                    <a:pt x="48758" y="0"/>
                    <a:pt x="66357" y="0"/>
                  </a:cubicBezTo>
                  <a:close/>
                </a:path>
              </a:pathLst>
            </a:custGeom>
            <a:solidFill>
              <a:srgbClr val="83B3C5"/>
            </a:solidFill>
          </p:spPr>
        </p:sp>
        <p:sp>
          <p:nvSpPr>
            <p:cNvPr name="TextBox 24" id="24"/>
            <p:cNvSpPr txBox="true"/>
            <p:nvPr/>
          </p:nvSpPr>
          <p:spPr>
            <a:xfrm>
              <a:off x="0" y="-38100"/>
              <a:ext cx="611850" cy="197945"/>
            </a:xfrm>
            <a:prstGeom prst="rect">
              <a:avLst/>
            </a:prstGeom>
          </p:spPr>
          <p:txBody>
            <a:bodyPr anchor="ctr" rtlCol="false" tIns="50800" lIns="50800" bIns="50800" rIns="50800"/>
            <a:lstStyle/>
            <a:p>
              <a:pPr algn="ctr">
                <a:lnSpc>
                  <a:spcPts val="2100"/>
                </a:lnSpc>
              </a:pPr>
              <a:r>
                <a:rPr lang="en-US" b="true" sz="1500">
                  <a:solidFill>
                    <a:srgbClr val="FFFFFF"/>
                  </a:solidFill>
                  <a:latin typeface="Cabin Bold"/>
                  <a:ea typeface="Cabin Bold"/>
                  <a:cs typeface="Cabin Bold"/>
                  <a:sym typeface="Cabin Bold"/>
                </a:rPr>
                <a:t>SQL Server Database</a:t>
              </a:r>
            </a:p>
          </p:txBody>
        </p:sp>
      </p:grpSp>
      <p:sp>
        <p:nvSpPr>
          <p:cNvPr name="AutoShape 25" id="25"/>
          <p:cNvSpPr/>
          <p:nvPr/>
        </p:nvSpPr>
        <p:spPr>
          <a:xfrm flipV="true">
            <a:off x="11827838" y="5553917"/>
            <a:ext cx="1138033" cy="0"/>
          </a:xfrm>
          <a:prstGeom prst="line">
            <a:avLst/>
          </a:prstGeom>
          <a:ln cap="flat" w="28575">
            <a:solidFill>
              <a:srgbClr val="83B3C5"/>
            </a:solidFill>
            <a:prstDash val="solid"/>
            <a:headEnd type="none" len="sm" w="sm"/>
            <a:tailEnd type="none" len="sm" w="sm"/>
          </a:ln>
        </p:spPr>
      </p:sp>
      <p:grpSp>
        <p:nvGrpSpPr>
          <p:cNvPr name="Group 26" id="26"/>
          <p:cNvGrpSpPr/>
          <p:nvPr/>
        </p:nvGrpSpPr>
        <p:grpSpPr>
          <a:xfrm rot="-5400000">
            <a:off x="11771619" y="5499325"/>
            <a:ext cx="189491" cy="109185"/>
            <a:chOff x="0" y="0"/>
            <a:chExt cx="812800" cy="468337"/>
          </a:xfrm>
        </p:grpSpPr>
        <p:sp>
          <p:nvSpPr>
            <p:cNvPr name="Freeform 27" id="27"/>
            <p:cNvSpPr/>
            <p:nvPr/>
          </p:nvSpPr>
          <p:spPr>
            <a:xfrm flipH="false" flipV="false" rot="0">
              <a:off x="0" y="0"/>
              <a:ext cx="812800" cy="468337"/>
            </a:xfrm>
            <a:custGeom>
              <a:avLst/>
              <a:gdLst/>
              <a:ahLst/>
              <a:cxnLst/>
              <a:rect r="r" b="b" t="t" l="l"/>
              <a:pathLst>
                <a:path h="468337" w="812800">
                  <a:moveTo>
                    <a:pt x="406400" y="0"/>
                  </a:moveTo>
                  <a:lnTo>
                    <a:pt x="812800" y="468337"/>
                  </a:lnTo>
                  <a:lnTo>
                    <a:pt x="0" y="468337"/>
                  </a:lnTo>
                  <a:lnTo>
                    <a:pt x="406400" y="0"/>
                  </a:lnTo>
                  <a:close/>
                </a:path>
              </a:pathLst>
            </a:custGeom>
            <a:solidFill>
              <a:srgbClr val="83B3C5"/>
            </a:solidFill>
          </p:spPr>
        </p:sp>
        <p:sp>
          <p:nvSpPr>
            <p:cNvPr name="TextBox 28" id="28"/>
            <p:cNvSpPr txBox="true"/>
            <p:nvPr/>
          </p:nvSpPr>
          <p:spPr>
            <a:xfrm>
              <a:off x="127000" y="179342"/>
              <a:ext cx="558800" cy="255542"/>
            </a:xfrm>
            <a:prstGeom prst="rect">
              <a:avLst/>
            </a:prstGeom>
          </p:spPr>
          <p:txBody>
            <a:bodyPr anchor="ctr" rtlCol="false" tIns="50800" lIns="50800" bIns="50800" rIns="50800"/>
            <a:lstStyle/>
            <a:p>
              <a:pPr algn="ctr">
                <a:lnSpc>
                  <a:spcPts val="2799"/>
                </a:lnSpc>
              </a:pPr>
            </a:p>
          </p:txBody>
        </p:sp>
      </p:grpSp>
      <p:grpSp>
        <p:nvGrpSpPr>
          <p:cNvPr name="Group 29" id="29"/>
          <p:cNvGrpSpPr/>
          <p:nvPr/>
        </p:nvGrpSpPr>
        <p:grpSpPr>
          <a:xfrm rot="5400000">
            <a:off x="12840233" y="5499325"/>
            <a:ext cx="189491" cy="109185"/>
            <a:chOff x="0" y="0"/>
            <a:chExt cx="812800" cy="468337"/>
          </a:xfrm>
        </p:grpSpPr>
        <p:sp>
          <p:nvSpPr>
            <p:cNvPr name="Freeform 30" id="30"/>
            <p:cNvSpPr/>
            <p:nvPr/>
          </p:nvSpPr>
          <p:spPr>
            <a:xfrm flipH="false" flipV="false" rot="0">
              <a:off x="0" y="0"/>
              <a:ext cx="812800" cy="468337"/>
            </a:xfrm>
            <a:custGeom>
              <a:avLst/>
              <a:gdLst/>
              <a:ahLst/>
              <a:cxnLst/>
              <a:rect r="r" b="b" t="t" l="l"/>
              <a:pathLst>
                <a:path h="468337" w="812800">
                  <a:moveTo>
                    <a:pt x="406400" y="0"/>
                  </a:moveTo>
                  <a:lnTo>
                    <a:pt x="812800" y="468337"/>
                  </a:lnTo>
                  <a:lnTo>
                    <a:pt x="0" y="468337"/>
                  </a:lnTo>
                  <a:lnTo>
                    <a:pt x="406400" y="0"/>
                  </a:lnTo>
                  <a:close/>
                </a:path>
              </a:pathLst>
            </a:custGeom>
            <a:solidFill>
              <a:srgbClr val="83B3C5"/>
            </a:solidFill>
          </p:spPr>
        </p:sp>
        <p:sp>
          <p:nvSpPr>
            <p:cNvPr name="TextBox 31" id="31"/>
            <p:cNvSpPr txBox="true"/>
            <p:nvPr/>
          </p:nvSpPr>
          <p:spPr>
            <a:xfrm>
              <a:off x="127000" y="179342"/>
              <a:ext cx="558800" cy="255542"/>
            </a:xfrm>
            <a:prstGeom prst="rect">
              <a:avLst/>
            </a:prstGeom>
          </p:spPr>
          <p:txBody>
            <a:bodyPr anchor="ctr" rtlCol="false" tIns="50800" lIns="50800" bIns="50800" rIns="50800"/>
            <a:lstStyle/>
            <a:p>
              <a:pPr algn="ctr">
                <a:lnSpc>
                  <a:spcPts val="2799"/>
                </a:lnSpc>
              </a:pPr>
            </a:p>
          </p:txBody>
        </p:sp>
      </p:grpSp>
      <p:sp>
        <p:nvSpPr>
          <p:cNvPr name="AutoShape 32" id="32"/>
          <p:cNvSpPr/>
          <p:nvPr/>
        </p:nvSpPr>
        <p:spPr>
          <a:xfrm flipV="true">
            <a:off x="14610238" y="5568471"/>
            <a:ext cx="1138033" cy="0"/>
          </a:xfrm>
          <a:prstGeom prst="line">
            <a:avLst/>
          </a:prstGeom>
          <a:ln cap="flat" w="28575">
            <a:solidFill>
              <a:srgbClr val="83B3C5"/>
            </a:solidFill>
            <a:prstDash val="solid"/>
            <a:headEnd type="none" len="sm" w="sm"/>
            <a:tailEnd type="none" len="sm" w="sm"/>
          </a:ln>
        </p:spPr>
      </p:sp>
      <p:grpSp>
        <p:nvGrpSpPr>
          <p:cNvPr name="Group 33" id="33"/>
          <p:cNvGrpSpPr/>
          <p:nvPr/>
        </p:nvGrpSpPr>
        <p:grpSpPr>
          <a:xfrm rot="-5400000">
            <a:off x="14554019" y="5513878"/>
            <a:ext cx="189491" cy="109185"/>
            <a:chOff x="0" y="0"/>
            <a:chExt cx="812800" cy="468337"/>
          </a:xfrm>
        </p:grpSpPr>
        <p:sp>
          <p:nvSpPr>
            <p:cNvPr name="Freeform 34" id="34"/>
            <p:cNvSpPr/>
            <p:nvPr/>
          </p:nvSpPr>
          <p:spPr>
            <a:xfrm flipH="false" flipV="false" rot="0">
              <a:off x="0" y="0"/>
              <a:ext cx="812800" cy="468337"/>
            </a:xfrm>
            <a:custGeom>
              <a:avLst/>
              <a:gdLst/>
              <a:ahLst/>
              <a:cxnLst/>
              <a:rect r="r" b="b" t="t" l="l"/>
              <a:pathLst>
                <a:path h="468337" w="812800">
                  <a:moveTo>
                    <a:pt x="406400" y="0"/>
                  </a:moveTo>
                  <a:lnTo>
                    <a:pt x="812800" y="468337"/>
                  </a:lnTo>
                  <a:lnTo>
                    <a:pt x="0" y="468337"/>
                  </a:lnTo>
                  <a:lnTo>
                    <a:pt x="406400" y="0"/>
                  </a:lnTo>
                  <a:close/>
                </a:path>
              </a:pathLst>
            </a:custGeom>
            <a:solidFill>
              <a:srgbClr val="83B3C5"/>
            </a:solidFill>
          </p:spPr>
        </p:sp>
        <p:sp>
          <p:nvSpPr>
            <p:cNvPr name="TextBox 35" id="35"/>
            <p:cNvSpPr txBox="true"/>
            <p:nvPr/>
          </p:nvSpPr>
          <p:spPr>
            <a:xfrm>
              <a:off x="127000" y="179342"/>
              <a:ext cx="558800" cy="255542"/>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5400000">
            <a:off x="15622633" y="5513878"/>
            <a:ext cx="189491" cy="109185"/>
            <a:chOff x="0" y="0"/>
            <a:chExt cx="812800" cy="468337"/>
          </a:xfrm>
        </p:grpSpPr>
        <p:sp>
          <p:nvSpPr>
            <p:cNvPr name="Freeform 37" id="37"/>
            <p:cNvSpPr/>
            <p:nvPr/>
          </p:nvSpPr>
          <p:spPr>
            <a:xfrm flipH="false" flipV="false" rot="0">
              <a:off x="0" y="0"/>
              <a:ext cx="812800" cy="468337"/>
            </a:xfrm>
            <a:custGeom>
              <a:avLst/>
              <a:gdLst/>
              <a:ahLst/>
              <a:cxnLst/>
              <a:rect r="r" b="b" t="t" l="l"/>
              <a:pathLst>
                <a:path h="468337" w="812800">
                  <a:moveTo>
                    <a:pt x="406400" y="0"/>
                  </a:moveTo>
                  <a:lnTo>
                    <a:pt x="812800" y="468337"/>
                  </a:lnTo>
                  <a:lnTo>
                    <a:pt x="0" y="468337"/>
                  </a:lnTo>
                  <a:lnTo>
                    <a:pt x="406400" y="0"/>
                  </a:lnTo>
                  <a:close/>
                </a:path>
              </a:pathLst>
            </a:custGeom>
            <a:solidFill>
              <a:srgbClr val="83B3C5"/>
            </a:solidFill>
          </p:spPr>
        </p:sp>
        <p:sp>
          <p:nvSpPr>
            <p:cNvPr name="TextBox 38" id="38"/>
            <p:cNvSpPr txBox="true"/>
            <p:nvPr/>
          </p:nvSpPr>
          <p:spPr>
            <a:xfrm>
              <a:off x="127000" y="179342"/>
              <a:ext cx="558800" cy="255542"/>
            </a:xfrm>
            <a:prstGeom prst="rect">
              <a:avLst/>
            </a:prstGeom>
          </p:spPr>
          <p:txBody>
            <a:bodyPr anchor="ctr" rtlCol="false" tIns="50800" lIns="50800" bIns="50800" rIns="50800"/>
            <a:lstStyle/>
            <a:p>
              <a:pPr algn="ctr">
                <a:lnSpc>
                  <a:spcPts val="2799"/>
                </a:lnSpc>
              </a:pPr>
            </a:p>
          </p:txBody>
        </p:sp>
      </p:grpSp>
      <p:sp>
        <p:nvSpPr>
          <p:cNvPr name="TextBox 39" id="39"/>
          <p:cNvSpPr txBox="true"/>
          <p:nvPr/>
        </p:nvSpPr>
        <p:spPr>
          <a:xfrm rot="0">
            <a:off x="11887445" y="5268188"/>
            <a:ext cx="1047533" cy="161925"/>
          </a:xfrm>
          <a:prstGeom prst="rect">
            <a:avLst/>
          </a:prstGeom>
        </p:spPr>
        <p:txBody>
          <a:bodyPr anchor="t" rtlCol="false" tIns="0" lIns="0" bIns="0" rIns="0">
            <a:spAutoFit/>
          </a:bodyPr>
          <a:lstStyle/>
          <a:p>
            <a:pPr algn="ctr">
              <a:lnSpc>
                <a:spcPts val="1200"/>
              </a:lnSpc>
              <a:spcBef>
                <a:spcPct val="0"/>
              </a:spcBef>
            </a:pPr>
            <a:r>
              <a:rPr lang="en-US" b="true" sz="1000">
                <a:solidFill>
                  <a:srgbClr val="83B3C5"/>
                </a:solidFill>
                <a:latin typeface="Cabin Bold"/>
                <a:ea typeface="Cabin Bold"/>
                <a:cs typeface="Cabin Bold"/>
                <a:sym typeface="Cabin Bold"/>
              </a:rPr>
              <a:t>HTTP REST / WSS </a:t>
            </a:r>
          </a:p>
        </p:txBody>
      </p:sp>
      <p:sp>
        <p:nvSpPr>
          <p:cNvPr name="TextBox 40" id="40"/>
          <p:cNvSpPr txBox="true"/>
          <p:nvPr/>
        </p:nvSpPr>
        <p:spPr>
          <a:xfrm rot="0">
            <a:off x="14898972" y="5268188"/>
            <a:ext cx="554782" cy="161925"/>
          </a:xfrm>
          <a:prstGeom prst="rect">
            <a:avLst/>
          </a:prstGeom>
        </p:spPr>
        <p:txBody>
          <a:bodyPr anchor="t" rtlCol="false" tIns="0" lIns="0" bIns="0" rIns="0">
            <a:spAutoFit/>
          </a:bodyPr>
          <a:lstStyle/>
          <a:p>
            <a:pPr algn="ctr">
              <a:lnSpc>
                <a:spcPts val="1200"/>
              </a:lnSpc>
              <a:spcBef>
                <a:spcPct val="0"/>
              </a:spcBef>
            </a:pPr>
            <a:r>
              <a:rPr lang="en-US" b="true" sz="1000">
                <a:solidFill>
                  <a:srgbClr val="83B3C5"/>
                </a:solidFill>
                <a:latin typeface="Cabin Bold"/>
                <a:ea typeface="Cabin Bold"/>
                <a:cs typeface="Cabin Bold"/>
                <a:sym typeface="Cabin Bold"/>
              </a:rPr>
              <a:t>JDBC TDS</a:t>
            </a:r>
          </a:p>
        </p:txBody>
      </p:sp>
      <p:sp>
        <p:nvSpPr>
          <p:cNvPr name="Freeform 41" id="41"/>
          <p:cNvSpPr/>
          <p:nvPr/>
        </p:nvSpPr>
        <p:spPr>
          <a:xfrm flipH="false" flipV="false" rot="2305416">
            <a:off x="15849199" y="2680010"/>
            <a:ext cx="3927179" cy="1392364"/>
          </a:xfrm>
          <a:custGeom>
            <a:avLst/>
            <a:gdLst/>
            <a:ahLst/>
            <a:cxnLst/>
            <a:rect r="r" b="b" t="t" l="l"/>
            <a:pathLst>
              <a:path h="1392364" w="3927179">
                <a:moveTo>
                  <a:pt x="0" y="0"/>
                </a:moveTo>
                <a:lnTo>
                  <a:pt x="3927180" y="0"/>
                </a:lnTo>
                <a:lnTo>
                  <a:pt x="3927180" y="1392364"/>
                </a:lnTo>
                <a:lnTo>
                  <a:pt x="0" y="1392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2" id="42"/>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657204"/>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2915205"/>
            <a:ext cx="9009410" cy="5306531"/>
            <a:chOff x="0" y="0"/>
            <a:chExt cx="3286657" cy="1935837"/>
          </a:xfrm>
        </p:grpSpPr>
        <p:sp>
          <p:nvSpPr>
            <p:cNvPr name="Freeform 10" id="10"/>
            <p:cNvSpPr/>
            <p:nvPr/>
          </p:nvSpPr>
          <p:spPr>
            <a:xfrm flipH="false" flipV="false" rot="0">
              <a:off x="0" y="0"/>
              <a:ext cx="3286657" cy="1935837"/>
            </a:xfrm>
            <a:custGeom>
              <a:avLst/>
              <a:gdLst/>
              <a:ahLst/>
              <a:cxnLst/>
              <a:rect r="r" b="b" t="t" l="l"/>
              <a:pathLst>
                <a:path h="1935837" w="3286657">
                  <a:moveTo>
                    <a:pt x="0" y="0"/>
                  </a:moveTo>
                  <a:lnTo>
                    <a:pt x="3286657" y="0"/>
                  </a:lnTo>
                  <a:lnTo>
                    <a:pt x="3286657" y="1935837"/>
                  </a:lnTo>
                  <a:lnTo>
                    <a:pt x="0" y="1935837"/>
                  </a:lnTo>
                  <a:close/>
                </a:path>
              </a:pathLst>
            </a:custGeom>
            <a:solidFill>
              <a:srgbClr val="FFFFFF"/>
            </a:solidFill>
          </p:spPr>
        </p:sp>
      </p:grpSp>
      <p:sp>
        <p:nvSpPr>
          <p:cNvPr name="Freeform 11" id="11"/>
          <p:cNvSpPr/>
          <p:nvPr/>
        </p:nvSpPr>
        <p:spPr>
          <a:xfrm flipH="false" flipV="false" rot="0">
            <a:off x="10642952" y="2817071"/>
            <a:ext cx="6849624" cy="5727501"/>
          </a:xfrm>
          <a:custGeom>
            <a:avLst/>
            <a:gdLst/>
            <a:ahLst/>
            <a:cxnLst/>
            <a:rect r="r" b="b" t="t" l="l"/>
            <a:pathLst>
              <a:path h="5727501" w="6849624">
                <a:moveTo>
                  <a:pt x="0" y="0"/>
                </a:moveTo>
                <a:lnTo>
                  <a:pt x="6849625" y="0"/>
                </a:lnTo>
                <a:lnTo>
                  <a:pt x="6849625" y="5727501"/>
                </a:lnTo>
                <a:lnTo>
                  <a:pt x="0" y="5727501"/>
                </a:lnTo>
                <a:lnTo>
                  <a:pt x="0" y="0"/>
                </a:lnTo>
                <a:close/>
              </a:path>
            </a:pathLst>
          </a:custGeom>
          <a:blipFill>
            <a:blip r:embed="rId9"/>
            <a:stretch>
              <a:fillRect l="0" t="0" r="0" b="0"/>
            </a:stretch>
          </a:blipFill>
        </p:spPr>
      </p:sp>
      <p:sp>
        <p:nvSpPr>
          <p:cNvPr name="TextBox 12" id="12"/>
          <p:cNvSpPr txBox="true"/>
          <p:nvPr/>
        </p:nvSpPr>
        <p:spPr>
          <a:xfrm rot="0">
            <a:off x="2446217" y="936886"/>
            <a:ext cx="13395565" cy="1228725"/>
          </a:xfrm>
          <a:prstGeom prst="rect">
            <a:avLst/>
          </a:prstGeom>
        </p:spPr>
        <p:txBody>
          <a:bodyPr anchor="t" rtlCol="false" tIns="0" lIns="0" bIns="0" rIns="0">
            <a:spAutoFit/>
          </a:bodyPr>
          <a:lstStyle/>
          <a:p>
            <a:pPr algn="ctr">
              <a:lnSpc>
                <a:spcPts val="9720"/>
              </a:lnSpc>
            </a:pPr>
            <a:r>
              <a:rPr lang="en-US" sz="8100" b="true">
                <a:solidFill>
                  <a:srgbClr val="003EA8"/>
                </a:solidFill>
                <a:latin typeface="Muli Bold"/>
                <a:ea typeface="Muli Bold"/>
                <a:cs typeface="Muli Bold"/>
                <a:sym typeface="Muli Bold"/>
              </a:rPr>
              <a:t>Giao thức tầng ứng dụng</a:t>
            </a:r>
          </a:p>
        </p:txBody>
      </p:sp>
      <p:sp>
        <p:nvSpPr>
          <p:cNvPr name="TextBox 13" id="13"/>
          <p:cNvSpPr txBox="true"/>
          <p:nvPr/>
        </p:nvSpPr>
        <p:spPr>
          <a:xfrm rot="0">
            <a:off x="952500" y="3059023"/>
            <a:ext cx="8710725" cy="250126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3EA8"/>
                </a:solidFill>
                <a:latin typeface="Cabin Bold"/>
                <a:ea typeface="Cabin Bold"/>
                <a:cs typeface="Cabin Bold"/>
                <a:sym typeface="Cabin Bold"/>
              </a:rPr>
              <a:t>Tầng ứng dụng là tầng cao nhất trong mô hình OSI.</a:t>
            </a:r>
          </a:p>
          <a:p>
            <a:pPr algn="l" marL="518160" indent="-259080" lvl="1">
              <a:lnSpc>
                <a:spcPts val="3359"/>
              </a:lnSpc>
              <a:buFont typeface="Arial"/>
              <a:buChar char="•"/>
            </a:pPr>
            <a:r>
              <a:rPr lang="en-US" b="true" sz="2400">
                <a:solidFill>
                  <a:srgbClr val="003EA8"/>
                </a:solidFill>
                <a:latin typeface="Cabin Bold"/>
                <a:ea typeface="Cabin Bold"/>
                <a:cs typeface="Cabin Bold"/>
                <a:sym typeface="Cabin Bold"/>
              </a:rPr>
              <a:t>Là nơi các chương trình ứng dụng (như trình duyệt, web server, chat app) giao tiếp qua mạng.</a:t>
            </a:r>
          </a:p>
          <a:p>
            <a:pPr algn="l" marL="518160" indent="-259080" lvl="1">
              <a:lnSpc>
                <a:spcPts val="3359"/>
              </a:lnSpc>
              <a:buFont typeface="Arial"/>
              <a:buChar char="•"/>
            </a:pPr>
            <a:r>
              <a:rPr lang="en-US" b="true" sz="2400">
                <a:solidFill>
                  <a:srgbClr val="003EA8"/>
                </a:solidFill>
                <a:latin typeface="Cabin Bold"/>
                <a:ea typeface="Cabin Bold"/>
                <a:cs typeface="Cabin Bold"/>
                <a:sym typeface="Cabin Bold"/>
              </a:rPr>
              <a:t>Các giao thức phổ biến: HTTP, HTTPS, WebSocket, STOMP, FTP, SMTP, DNS…</a:t>
            </a:r>
          </a:p>
          <a:p>
            <a:pPr algn="l">
              <a:lnSpc>
                <a:spcPts val="3359"/>
              </a:lnSpc>
            </a:pPr>
          </a:p>
        </p:txBody>
      </p:sp>
      <p:sp>
        <p:nvSpPr>
          <p:cNvPr name="TextBox 14" id="14"/>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657204"/>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2915205"/>
            <a:ext cx="9009410" cy="5306531"/>
            <a:chOff x="0" y="0"/>
            <a:chExt cx="3286657" cy="1935837"/>
          </a:xfrm>
        </p:grpSpPr>
        <p:sp>
          <p:nvSpPr>
            <p:cNvPr name="Freeform 10" id="10"/>
            <p:cNvSpPr/>
            <p:nvPr/>
          </p:nvSpPr>
          <p:spPr>
            <a:xfrm flipH="false" flipV="false" rot="0">
              <a:off x="0" y="0"/>
              <a:ext cx="3286657" cy="1935837"/>
            </a:xfrm>
            <a:custGeom>
              <a:avLst/>
              <a:gdLst/>
              <a:ahLst/>
              <a:cxnLst/>
              <a:rect r="r" b="b" t="t" l="l"/>
              <a:pathLst>
                <a:path h="1935837" w="3286657">
                  <a:moveTo>
                    <a:pt x="0" y="0"/>
                  </a:moveTo>
                  <a:lnTo>
                    <a:pt x="3286657" y="0"/>
                  </a:lnTo>
                  <a:lnTo>
                    <a:pt x="3286657" y="1935837"/>
                  </a:lnTo>
                  <a:lnTo>
                    <a:pt x="0" y="1935837"/>
                  </a:lnTo>
                  <a:close/>
                </a:path>
              </a:pathLst>
            </a:custGeom>
            <a:solidFill>
              <a:srgbClr val="FFFFFF"/>
            </a:solidFill>
          </p:spPr>
        </p:sp>
      </p:grpSp>
      <p:sp>
        <p:nvSpPr>
          <p:cNvPr name="Freeform 11" id="11"/>
          <p:cNvSpPr/>
          <p:nvPr/>
        </p:nvSpPr>
        <p:spPr>
          <a:xfrm flipH="false" flipV="false" rot="0">
            <a:off x="10343816" y="2754632"/>
            <a:ext cx="7397311" cy="5627677"/>
          </a:xfrm>
          <a:custGeom>
            <a:avLst/>
            <a:gdLst/>
            <a:ahLst/>
            <a:cxnLst/>
            <a:rect r="r" b="b" t="t" l="l"/>
            <a:pathLst>
              <a:path h="5627677" w="7397311">
                <a:moveTo>
                  <a:pt x="0" y="0"/>
                </a:moveTo>
                <a:lnTo>
                  <a:pt x="7397311" y="0"/>
                </a:lnTo>
                <a:lnTo>
                  <a:pt x="7397311" y="5627677"/>
                </a:lnTo>
                <a:lnTo>
                  <a:pt x="0" y="5627677"/>
                </a:lnTo>
                <a:lnTo>
                  <a:pt x="0" y="0"/>
                </a:lnTo>
                <a:close/>
              </a:path>
            </a:pathLst>
          </a:custGeom>
          <a:blipFill>
            <a:blip r:embed="rId9"/>
            <a:stretch>
              <a:fillRect l="-911" t="-2560" r="-2051" b="-2397"/>
            </a:stretch>
          </a:blipFill>
        </p:spPr>
      </p:sp>
      <p:sp>
        <p:nvSpPr>
          <p:cNvPr name="TextBox 12" id="12"/>
          <p:cNvSpPr txBox="true"/>
          <p:nvPr/>
        </p:nvSpPr>
        <p:spPr>
          <a:xfrm rot="0">
            <a:off x="1076782" y="1079761"/>
            <a:ext cx="16102671" cy="942975"/>
          </a:xfrm>
          <a:prstGeom prst="rect">
            <a:avLst/>
          </a:prstGeom>
        </p:spPr>
        <p:txBody>
          <a:bodyPr anchor="t" rtlCol="false" tIns="0" lIns="0" bIns="0" rIns="0">
            <a:spAutoFit/>
          </a:bodyPr>
          <a:lstStyle/>
          <a:p>
            <a:pPr algn="ctr">
              <a:lnSpc>
                <a:spcPts val="7440"/>
              </a:lnSpc>
            </a:pPr>
            <a:r>
              <a:rPr lang="en-US" sz="6200" b="true">
                <a:solidFill>
                  <a:srgbClr val="003EA8"/>
                </a:solidFill>
                <a:latin typeface="Muli Bold"/>
                <a:ea typeface="Muli Bold"/>
                <a:cs typeface="Muli Bold"/>
                <a:sym typeface="Muli Bold"/>
              </a:rPr>
              <a:t>HTTP/HTTPS trong REST API</a:t>
            </a:r>
          </a:p>
        </p:txBody>
      </p:sp>
      <p:sp>
        <p:nvSpPr>
          <p:cNvPr name="TextBox 13" id="13"/>
          <p:cNvSpPr txBox="true"/>
          <p:nvPr/>
        </p:nvSpPr>
        <p:spPr>
          <a:xfrm rot="0">
            <a:off x="952500" y="3059023"/>
            <a:ext cx="8962405" cy="5283200"/>
          </a:xfrm>
          <a:prstGeom prst="rect">
            <a:avLst/>
          </a:prstGeom>
        </p:spPr>
        <p:txBody>
          <a:bodyPr anchor="t" rtlCol="false" tIns="0" lIns="0" bIns="0" rIns="0">
            <a:spAutoFit/>
          </a:bodyPr>
          <a:lstStyle/>
          <a:p>
            <a:pPr algn="l" marL="431802" indent="-215901" lvl="1">
              <a:lnSpc>
                <a:spcPts val="2800"/>
              </a:lnSpc>
              <a:buFont typeface="Arial"/>
              <a:buChar char="•"/>
            </a:pPr>
            <a:r>
              <a:rPr lang="en-US" b="true" sz="2000">
                <a:solidFill>
                  <a:srgbClr val="003EA8"/>
                </a:solidFill>
                <a:latin typeface="Cabin Bold"/>
                <a:ea typeface="Cabin Bold"/>
                <a:cs typeface="Cabin Bold"/>
                <a:sym typeface="Cabin Bold"/>
              </a:rPr>
              <a:t>HTTP/HTTPS trong REST API</a:t>
            </a:r>
          </a:p>
          <a:p>
            <a:pPr algn="l" marL="431802" indent="-215901" lvl="1">
              <a:lnSpc>
                <a:spcPts val="2800"/>
              </a:lnSpc>
              <a:buFont typeface="Arial"/>
              <a:buChar char="•"/>
            </a:pPr>
            <a:r>
              <a:rPr lang="en-US" b="true" sz="2000">
                <a:solidFill>
                  <a:srgbClr val="003EA8"/>
                </a:solidFill>
                <a:latin typeface="Cabin Bold"/>
                <a:ea typeface="Cabin Bold"/>
                <a:cs typeface="Cabin Bold"/>
                <a:sym typeface="Cabin Bold"/>
              </a:rPr>
              <a:t>REST API (Representational State Transfer) dùng HTTP/HTTPS làm giao thức giao tiếp client-server.</a:t>
            </a:r>
          </a:p>
          <a:p>
            <a:pPr algn="l" marL="431802" indent="-215901" lvl="1">
              <a:lnSpc>
                <a:spcPts val="2800"/>
              </a:lnSpc>
              <a:buFont typeface="Arial"/>
              <a:buChar char="•"/>
            </a:pPr>
            <a:r>
              <a:rPr lang="en-US" b="true" sz="2000">
                <a:solidFill>
                  <a:srgbClr val="003EA8"/>
                </a:solidFill>
                <a:latin typeface="Cabin Bold"/>
                <a:ea typeface="Cabin Bold"/>
                <a:cs typeface="Cabin Bold"/>
                <a:sym typeface="Cabin Bold"/>
              </a:rPr>
              <a:t>Dữ liệu thường truyền dưới dạng JSON hoặc XML.</a:t>
            </a:r>
          </a:p>
          <a:p>
            <a:pPr algn="l" marL="431802" indent="-215901" lvl="1">
              <a:lnSpc>
                <a:spcPts val="2800"/>
              </a:lnSpc>
              <a:buFont typeface="Arial"/>
              <a:buChar char="•"/>
            </a:pPr>
            <a:r>
              <a:rPr lang="en-US" b="true" sz="2000">
                <a:solidFill>
                  <a:srgbClr val="003EA8"/>
                </a:solidFill>
                <a:latin typeface="Cabin Bold"/>
                <a:ea typeface="Cabin Bold"/>
                <a:cs typeface="Cabin Bold"/>
                <a:sym typeface="Cabin Bold"/>
              </a:rPr>
              <a:t>Các HTTP methods</a:t>
            </a:r>
            <a:r>
              <a:rPr lang="en-US" b="true" sz="2000">
                <a:solidFill>
                  <a:srgbClr val="003EA8"/>
                </a:solidFill>
                <a:latin typeface="Cabin Bold"/>
                <a:ea typeface="Cabin Bold"/>
                <a:cs typeface="Cabin Bold"/>
                <a:sym typeface="Cabin Bold"/>
              </a:rPr>
              <a:t> phổ biến:</a:t>
            </a:r>
          </a:p>
          <a:p>
            <a:pPr algn="l">
              <a:lnSpc>
                <a:spcPts val="2800"/>
              </a:lnSpc>
            </a:pPr>
            <a:r>
              <a:rPr lang="en-US" sz="2000" b="true">
                <a:solidFill>
                  <a:srgbClr val="003EA8"/>
                </a:solidFill>
                <a:latin typeface="Cabin Bold"/>
                <a:ea typeface="Cabin Bold"/>
                <a:cs typeface="Cabin Bold"/>
                <a:sym typeface="Cabin Bold"/>
              </a:rPr>
              <a:t>               - </a:t>
            </a:r>
            <a:r>
              <a:rPr lang="en-US" sz="2000" b="true">
                <a:solidFill>
                  <a:srgbClr val="003EA8"/>
                </a:solidFill>
                <a:latin typeface="Cabin Bold"/>
                <a:ea typeface="Cabin Bold"/>
                <a:cs typeface="Cabin Bold"/>
                <a:sym typeface="Cabin Bold"/>
              </a:rPr>
              <a:t>GET: Lấy dữ liệu (ví dụ: danh sách user)</a:t>
            </a:r>
          </a:p>
          <a:p>
            <a:pPr algn="l">
              <a:lnSpc>
                <a:spcPts val="2800"/>
              </a:lnSpc>
            </a:pPr>
            <a:r>
              <a:rPr lang="en-US" sz="2000" b="true">
                <a:solidFill>
                  <a:srgbClr val="003EA8"/>
                </a:solidFill>
                <a:latin typeface="Cabin Bold"/>
                <a:ea typeface="Cabin Bold"/>
                <a:cs typeface="Cabin Bold"/>
                <a:sym typeface="Cabin Bold"/>
              </a:rPr>
              <a:t>               - </a:t>
            </a:r>
            <a:r>
              <a:rPr lang="en-US" sz="2000" b="true">
                <a:solidFill>
                  <a:srgbClr val="003EA8"/>
                </a:solidFill>
                <a:latin typeface="Cabin Bold"/>
                <a:ea typeface="Cabin Bold"/>
                <a:cs typeface="Cabin Bold"/>
                <a:sym typeface="Cabin Bold"/>
              </a:rPr>
              <a:t>POST: Tạo mới (ví dụ: đăng ký tài khoản)</a:t>
            </a:r>
          </a:p>
          <a:p>
            <a:pPr algn="l">
              <a:lnSpc>
                <a:spcPts val="2800"/>
              </a:lnSpc>
            </a:pPr>
            <a:r>
              <a:rPr lang="en-US" sz="2000" b="true">
                <a:solidFill>
                  <a:srgbClr val="003EA8"/>
                </a:solidFill>
                <a:latin typeface="Cabin Bold"/>
                <a:ea typeface="Cabin Bold"/>
                <a:cs typeface="Cabin Bold"/>
                <a:sym typeface="Cabin Bold"/>
              </a:rPr>
              <a:t>               - </a:t>
            </a:r>
            <a:r>
              <a:rPr lang="en-US" sz="2000" b="true">
                <a:solidFill>
                  <a:srgbClr val="003EA8"/>
                </a:solidFill>
                <a:latin typeface="Cabin Bold"/>
                <a:ea typeface="Cabin Bold"/>
                <a:cs typeface="Cabin Bold"/>
                <a:sym typeface="Cabin Bold"/>
              </a:rPr>
              <a:t>PUT/PATCH: Cập nhật dữ liệu (ví dụ: sửa thông tin user)</a:t>
            </a:r>
          </a:p>
          <a:p>
            <a:pPr algn="l">
              <a:lnSpc>
                <a:spcPts val="2800"/>
              </a:lnSpc>
            </a:pPr>
            <a:r>
              <a:rPr lang="en-US" sz="2000" b="true">
                <a:solidFill>
                  <a:srgbClr val="003EA8"/>
                </a:solidFill>
                <a:latin typeface="Cabin Bold"/>
                <a:ea typeface="Cabin Bold"/>
                <a:cs typeface="Cabin Bold"/>
                <a:sym typeface="Cabin Bold"/>
              </a:rPr>
              <a:t>               - </a:t>
            </a:r>
            <a:r>
              <a:rPr lang="en-US" sz="2000" b="true">
                <a:solidFill>
                  <a:srgbClr val="003EA8"/>
                </a:solidFill>
                <a:latin typeface="Cabin Bold"/>
                <a:ea typeface="Cabin Bold"/>
                <a:cs typeface="Cabin Bold"/>
                <a:sym typeface="Cabin Bold"/>
              </a:rPr>
              <a:t>DELETE: Xóa dữ liệu</a:t>
            </a:r>
          </a:p>
          <a:p>
            <a:pPr algn="l" marL="431802" indent="-215901" lvl="1">
              <a:lnSpc>
                <a:spcPts val="2800"/>
              </a:lnSpc>
              <a:buFont typeface="Arial"/>
              <a:buChar char="•"/>
            </a:pPr>
            <a:r>
              <a:rPr lang="en-US" b="true" sz="2000">
                <a:solidFill>
                  <a:srgbClr val="003EA8"/>
                </a:solidFill>
                <a:latin typeface="Cabin Bold"/>
                <a:ea typeface="Cabin Bold"/>
                <a:cs typeface="Cabin Bold"/>
                <a:sym typeface="Cabin Bold"/>
              </a:rPr>
              <a:t>Đặc điểm:</a:t>
            </a:r>
          </a:p>
          <a:p>
            <a:pPr algn="l">
              <a:lnSpc>
                <a:spcPts val="2800"/>
              </a:lnSpc>
            </a:pPr>
            <a:r>
              <a:rPr lang="en-US" sz="2000" b="true">
                <a:solidFill>
                  <a:srgbClr val="003EA8"/>
                </a:solidFill>
                <a:latin typeface="Cabin Bold"/>
                <a:ea typeface="Cabin Bold"/>
                <a:cs typeface="Cabin Bold"/>
                <a:sym typeface="Cabin Bold"/>
              </a:rPr>
              <a:t>               - </a:t>
            </a:r>
            <a:r>
              <a:rPr lang="en-US" sz="2000" b="true">
                <a:solidFill>
                  <a:srgbClr val="003EA8"/>
                </a:solidFill>
                <a:latin typeface="Cabin Bold"/>
                <a:ea typeface="Cabin Bold"/>
                <a:cs typeface="Cabin Bold"/>
                <a:sym typeface="Cabin Bold"/>
              </a:rPr>
              <a:t>Stateless: mỗi request độc lập, không lưu trạng thái phiên làm việc.</a:t>
            </a:r>
          </a:p>
          <a:p>
            <a:pPr algn="l">
              <a:lnSpc>
                <a:spcPts val="2800"/>
              </a:lnSpc>
            </a:pPr>
            <a:r>
              <a:rPr lang="en-US" sz="2000" b="true">
                <a:solidFill>
                  <a:srgbClr val="003EA8"/>
                </a:solidFill>
                <a:latin typeface="Cabin Bold"/>
                <a:ea typeface="Cabin Bold"/>
                <a:cs typeface="Cabin Bold"/>
                <a:sym typeface="Cabin Bold"/>
              </a:rPr>
              <a:t>               - </a:t>
            </a:r>
            <a:r>
              <a:rPr lang="en-US" sz="2000" b="true">
                <a:solidFill>
                  <a:srgbClr val="003EA8"/>
                </a:solidFill>
                <a:latin typeface="Cabin Bold"/>
                <a:ea typeface="Cabin Bold"/>
                <a:cs typeface="Cabin Bold"/>
                <a:sym typeface="Cabin Bold"/>
              </a:rPr>
              <a:t>Dễ tích hợp cho web, mobile, microservices.</a:t>
            </a:r>
          </a:p>
          <a:p>
            <a:pPr algn="l" marL="431802" indent="-215901" lvl="1">
              <a:lnSpc>
                <a:spcPts val="2800"/>
              </a:lnSpc>
              <a:buFont typeface="Arial"/>
              <a:buChar char="•"/>
            </a:pPr>
            <a:r>
              <a:rPr lang="en-US" b="true" sz="2000">
                <a:solidFill>
                  <a:srgbClr val="003EA8"/>
                </a:solidFill>
                <a:latin typeface="Cabin Bold"/>
                <a:ea typeface="Cabin Bold"/>
                <a:cs typeface="Cabin Bold"/>
                <a:sym typeface="Cabin Bold"/>
              </a:rPr>
              <a:t>HTTPS rất quan trọng với REST API → bả</a:t>
            </a:r>
            <a:r>
              <a:rPr lang="en-US" b="true" sz="2000">
                <a:solidFill>
                  <a:srgbClr val="003EA8"/>
                </a:solidFill>
                <a:latin typeface="Cabin Bold"/>
                <a:ea typeface="Cabin Bold"/>
                <a:cs typeface="Cabin Bold"/>
                <a:sym typeface="Cabin Bold"/>
              </a:rPr>
              <a:t>o mật dữ liệu, đặc biệt cho xác thực, token (JWT, OAuth2).</a:t>
            </a:r>
          </a:p>
          <a:p>
            <a:pPr algn="l">
              <a:lnSpc>
                <a:spcPts val="2800"/>
              </a:lnSpc>
            </a:pPr>
          </a:p>
        </p:txBody>
      </p:sp>
      <p:sp>
        <p:nvSpPr>
          <p:cNvPr name="TextBox 14" id="14"/>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1702764" y="8942224"/>
            <a:ext cx="573798" cy="822649"/>
          </a:xfrm>
          <a:custGeom>
            <a:avLst/>
            <a:gdLst/>
            <a:ahLst/>
            <a:cxnLst/>
            <a:rect r="r" b="b" t="t" l="l"/>
            <a:pathLst>
              <a:path h="822649" w="573798">
                <a:moveTo>
                  <a:pt x="0" y="0"/>
                </a:moveTo>
                <a:lnTo>
                  <a:pt x="573798" y="0"/>
                </a:lnTo>
                <a:lnTo>
                  <a:pt x="573798" y="822649"/>
                </a:lnTo>
                <a:lnTo>
                  <a:pt x="0" y="822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8882" y="-411324"/>
            <a:ext cx="573798" cy="822649"/>
          </a:xfrm>
          <a:custGeom>
            <a:avLst/>
            <a:gdLst/>
            <a:ahLst/>
            <a:cxnLst/>
            <a:rect r="r" b="b" t="t" l="l"/>
            <a:pathLst>
              <a:path h="822649" w="573798">
                <a:moveTo>
                  <a:pt x="0" y="0"/>
                </a:moveTo>
                <a:lnTo>
                  <a:pt x="573798" y="0"/>
                </a:lnTo>
                <a:lnTo>
                  <a:pt x="573798" y="822648"/>
                </a:lnTo>
                <a:lnTo>
                  <a:pt x="0" y="822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297" y="158885"/>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05495" y="657204"/>
            <a:ext cx="16445245" cy="1906519"/>
            <a:chOff x="0" y="0"/>
            <a:chExt cx="5999270" cy="695503"/>
          </a:xfrm>
        </p:grpSpPr>
        <p:sp>
          <p:nvSpPr>
            <p:cNvPr name="Freeform 7" id="7"/>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8" id="8"/>
          <p:cNvSpPr/>
          <p:nvPr/>
        </p:nvSpPr>
        <p:spPr>
          <a:xfrm flipH="false" flipV="false" rot="0">
            <a:off x="11989663" y="8797919"/>
            <a:ext cx="7147788" cy="1728465"/>
          </a:xfrm>
          <a:custGeom>
            <a:avLst/>
            <a:gdLst/>
            <a:ahLst/>
            <a:cxnLst/>
            <a:rect r="r" b="b" t="t" l="l"/>
            <a:pathLst>
              <a:path h="1728465" w="7147788">
                <a:moveTo>
                  <a:pt x="0" y="0"/>
                </a:moveTo>
                <a:lnTo>
                  <a:pt x="7147788" y="0"/>
                </a:lnTo>
                <a:lnTo>
                  <a:pt x="7147788" y="1728465"/>
                </a:lnTo>
                <a:lnTo>
                  <a:pt x="0" y="1728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05495" y="2915205"/>
            <a:ext cx="9009410" cy="5306531"/>
            <a:chOff x="0" y="0"/>
            <a:chExt cx="3286657" cy="1935837"/>
          </a:xfrm>
        </p:grpSpPr>
        <p:sp>
          <p:nvSpPr>
            <p:cNvPr name="Freeform 10" id="10"/>
            <p:cNvSpPr/>
            <p:nvPr/>
          </p:nvSpPr>
          <p:spPr>
            <a:xfrm flipH="false" flipV="false" rot="0">
              <a:off x="0" y="0"/>
              <a:ext cx="3286657" cy="1935837"/>
            </a:xfrm>
            <a:custGeom>
              <a:avLst/>
              <a:gdLst/>
              <a:ahLst/>
              <a:cxnLst/>
              <a:rect r="r" b="b" t="t" l="l"/>
              <a:pathLst>
                <a:path h="1935837" w="3286657">
                  <a:moveTo>
                    <a:pt x="0" y="0"/>
                  </a:moveTo>
                  <a:lnTo>
                    <a:pt x="3286657" y="0"/>
                  </a:lnTo>
                  <a:lnTo>
                    <a:pt x="3286657" y="1935837"/>
                  </a:lnTo>
                  <a:lnTo>
                    <a:pt x="0" y="1935837"/>
                  </a:lnTo>
                  <a:close/>
                </a:path>
              </a:pathLst>
            </a:custGeom>
            <a:solidFill>
              <a:srgbClr val="FFFFFF"/>
            </a:solidFill>
          </p:spPr>
        </p:sp>
      </p:grpSp>
      <p:grpSp>
        <p:nvGrpSpPr>
          <p:cNvPr name="Group 11" id="11"/>
          <p:cNvGrpSpPr/>
          <p:nvPr/>
        </p:nvGrpSpPr>
        <p:grpSpPr>
          <a:xfrm rot="0">
            <a:off x="10182410" y="2722199"/>
            <a:ext cx="7724783" cy="5768744"/>
            <a:chOff x="0" y="0"/>
            <a:chExt cx="2818022" cy="2104453"/>
          </a:xfrm>
        </p:grpSpPr>
        <p:sp>
          <p:nvSpPr>
            <p:cNvPr name="Freeform 12" id="12"/>
            <p:cNvSpPr/>
            <p:nvPr/>
          </p:nvSpPr>
          <p:spPr>
            <a:xfrm flipH="false" flipV="false" rot="0">
              <a:off x="0" y="0"/>
              <a:ext cx="2818022" cy="2104453"/>
            </a:xfrm>
            <a:custGeom>
              <a:avLst/>
              <a:gdLst/>
              <a:ahLst/>
              <a:cxnLst/>
              <a:rect r="r" b="b" t="t" l="l"/>
              <a:pathLst>
                <a:path h="2104453" w="2818022">
                  <a:moveTo>
                    <a:pt x="0" y="0"/>
                  </a:moveTo>
                  <a:lnTo>
                    <a:pt x="2818022" y="0"/>
                  </a:lnTo>
                  <a:lnTo>
                    <a:pt x="2818022" y="2104453"/>
                  </a:lnTo>
                  <a:lnTo>
                    <a:pt x="0" y="2104453"/>
                  </a:lnTo>
                  <a:close/>
                </a:path>
              </a:pathLst>
            </a:custGeom>
            <a:solidFill>
              <a:srgbClr val="FFFFFF"/>
            </a:solidFill>
          </p:spPr>
        </p:sp>
      </p:grpSp>
      <p:sp>
        <p:nvSpPr>
          <p:cNvPr name="Freeform 13" id="13"/>
          <p:cNvSpPr/>
          <p:nvPr/>
        </p:nvSpPr>
        <p:spPr>
          <a:xfrm flipH="false" flipV="false" rot="0">
            <a:off x="10182410" y="2722199"/>
            <a:ext cx="2349380" cy="2349380"/>
          </a:xfrm>
          <a:custGeom>
            <a:avLst/>
            <a:gdLst/>
            <a:ahLst/>
            <a:cxnLst/>
            <a:rect r="r" b="b" t="t" l="l"/>
            <a:pathLst>
              <a:path h="2349380" w="2349380">
                <a:moveTo>
                  <a:pt x="0" y="0"/>
                </a:moveTo>
                <a:lnTo>
                  <a:pt x="2349380" y="0"/>
                </a:lnTo>
                <a:lnTo>
                  <a:pt x="2349380" y="2349380"/>
                </a:lnTo>
                <a:lnTo>
                  <a:pt x="0" y="2349380"/>
                </a:lnTo>
                <a:lnTo>
                  <a:pt x="0" y="0"/>
                </a:lnTo>
                <a:close/>
              </a:path>
            </a:pathLst>
          </a:custGeom>
          <a:blipFill>
            <a:blip r:embed="rId9"/>
            <a:stretch>
              <a:fillRect l="0" t="0" r="0" b="0"/>
            </a:stretch>
          </a:blipFill>
        </p:spPr>
      </p:sp>
      <p:sp>
        <p:nvSpPr>
          <p:cNvPr name="Freeform 14" id="14"/>
          <p:cNvSpPr/>
          <p:nvPr/>
        </p:nvSpPr>
        <p:spPr>
          <a:xfrm flipH="false" flipV="false" rot="0">
            <a:off x="13212240" y="2722199"/>
            <a:ext cx="1665123" cy="2349380"/>
          </a:xfrm>
          <a:custGeom>
            <a:avLst/>
            <a:gdLst/>
            <a:ahLst/>
            <a:cxnLst/>
            <a:rect r="r" b="b" t="t" l="l"/>
            <a:pathLst>
              <a:path h="2349380" w="1665123">
                <a:moveTo>
                  <a:pt x="0" y="0"/>
                </a:moveTo>
                <a:lnTo>
                  <a:pt x="1665123" y="0"/>
                </a:lnTo>
                <a:lnTo>
                  <a:pt x="1665123" y="2349380"/>
                </a:lnTo>
                <a:lnTo>
                  <a:pt x="0" y="2349380"/>
                </a:lnTo>
                <a:lnTo>
                  <a:pt x="0" y="0"/>
                </a:lnTo>
                <a:close/>
              </a:path>
            </a:pathLst>
          </a:custGeom>
          <a:blipFill>
            <a:blip r:embed="rId10"/>
            <a:stretch>
              <a:fillRect l="0" t="0" r="0" b="0"/>
            </a:stretch>
          </a:blipFill>
        </p:spPr>
      </p:sp>
      <p:sp>
        <p:nvSpPr>
          <p:cNvPr name="Freeform 15" id="15"/>
          <p:cNvSpPr/>
          <p:nvPr/>
        </p:nvSpPr>
        <p:spPr>
          <a:xfrm flipH="false" flipV="false" rot="0">
            <a:off x="15631478" y="2722199"/>
            <a:ext cx="2256665" cy="2421301"/>
          </a:xfrm>
          <a:custGeom>
            <a:avLst/>
            <a:gdLst/>
            <a:ahLst/>
            <a:cxnLst/>
            <a:rect r="r" b="b" t="t" l="l"/>
            <a:pathLst>
              <a:path h="2421301" w="2256665">
                <a:moveTo>
                  <a:pt x="0" y="0"/>
                </a:moveTo>
                <a:lnTo>
                  <a:pt x="2256665" y="0"/>
                </a:lnTo>
                <a:lnTo>
                  <a:pt x="2256665" y="2421301"/>
                </a:lnTo>
                <a:lnTo>
                  <a:pt x="0" y="2421301"/>
                </a:lnTo>
                <a:lnTo>
                  <a:pt x="0" y="0"/>
                </a:lnTo>
                <a:close/>
              </a:path>
            </a:pathLst>
          </a:custGeom>
          <a:blipFill>
            <a:blip r:embed="rId11"/>
            <a:stretch>
              <a:fillRect l="-45210" t="0" r="-45537" b="0"/>
            </a:stretch>
          </a:blipFill>
        </p:spPr>
      </p:sp>
      <p:sp>
        <p:nvSpPr>
          <p:cNvPr name="Freeform 16" id="16"/>
          <p:cNvSpPr/>
          <p:nvPr/>
        </p:nvSpPr>
        <p:spPr>
          <a:xfrm flipH="false" flipV="false" rot="0">
            <a:off x="10182410" y="6069641"/>
            <a:ext cx="2421301" cy="2421301"/>
          </a:xfrm>
          <a:custGeom>
            <a:avLst/>
            <a:gdLst/>
            <a:ahLst/>
            <a:cxnLst/>
            <a:rect r="r" b="b" t="t" l="l"/>
            <a:pathLst>
              <a:path h="2421301" w="2421301">
                <a:moveTo>
                  <a:pt x="0" y="0"/>
                </a:moveTo>
                <a:lnTo>
                  <a:pt x="2421301" y="0"/>
                </a:lnTo>
                <a:lnTo>
                  <a:pt x="2421301" y="2421301"/>
                </a:lnTo>
                <a:lnTo>
                  <a:pt x="0" y="2421301"/>
                </a:lnTo>
                <a:lnTo>
                  <a:pt x="0" y="0"/>
                </a:lnTo>
                <a:close/>
              </a:path>
            </a:pathLst>
          </a:custGeom>
          <a:blipFill>
            <a:blip r:embed="rId12"/>
            <a:stretch>
              <a:fillRect l="0" t="0" r="0" b="0"/>
            </a:stretch>
          </a:blipFill>
        </p:spPr>
      </p:sp>
      <p:sp>
        <p:nvSpPr>
          <p:cNvPr name="Freeform 17" id="17"/>
          <p:cNvSpPr/>
          <p:nvPr/>
        </p:nvSpPr>
        <p:spPr>
          <a:xfrm flipH="false" flipV="false" rot="0">
            <a:off x="13212240" y="6249280"/>
            <a:ext cx="1972456" cy="1972456"/>
          </a:xfrm>
          <a:custGeom>
            <a:avLst/>
            <a:gdLst/>
            <a:ahLst/>
            <a:cxnLst/>
            <a:rect r="r" b="b" t="t" l="l"/>
            <a:pathLst>
              <a:path h="1972456" w="1972456">
                <a:moveTo>
                  <a:pt x="0" y="0"/>
                </a:moveTo>
                <a:lnTo>
                  <a:pt x="1972456" y="0"/>
                </a:lnTo>
                <a:lnTo>
                  <a:pt x="1972456" y="1972456"/>
                </a:lnTo>
                <a:lnTo>
                  <a:pt x="0" y="1972456"/>
                </a:lnTo>
                <a:lnTo>
                  <a:pt x="0" y="0"/>
                </a:lnTo>
                <a:close/>
              </a:path>
            </a:pathLst>
          </a:custGeom>
          <a:blipFill>
            <a:blip r:embed="rId13"/>
            <a:stretch>
              <a:fillRect l="0" t="0" r="0" b="0"/>
            </a:stretch>
          </a:blipFill>
        </p:spPr>
      </p:sp>
      <p:sp>
        <p:nvSpPr>
          <p:cNvPr name="TextBox 18" id="18"/>
          <p:cNvSpPr txBox="true"/>
          <p:nvPr/>
        </p:nvSpPr>
        <p:spPr>
          <a:xfrm rot="0">
            <a:off x="1076782" y="1079761"/>
            <a:ext cx="16102671" cy="942975"/>
          </a:xfrm>
          <a:prstGeom prst="rect">
            <a:avLst/>
          </a:prstGeom>
        </p:spPr>
        <p:txBody>
          <a:bodyPr anchor="t" rtlCol="false" tIns="0" lIns="0" bIns="0" rIns="0">
            <a:spAutoFit/>
          </a:bodyPr>
          <a:lstStyle/>
          <a:p>
            <a:pPr algn="ctr">
              <a:lnSpc>
                <a:spcPts val="7440"/>
              </a:lnSpc>
            </a:pPr>
            <a:r>
              <a:rPr lang="en-US" sz="6200" b="true">
                <a:solidFill>
                  <a:srgbClr val="003EA8"/>
                </a:solidFill>
                <a:latin typeface="Muli Bold"/>
                <a:ea typeface="Muli Bold"/>
                <a:cs typeface="Muli Bold"/>
                <a:sym typeface="Muli Bold"/>
              </a:rPr>
              <a:t>HTTP/HTTPS cho nội dung tĩnh</a:t>
            </a:r>
          </a:p>
        </p:txBody>
      </p:sp>
      <p:sp>
        <p:nvSpPr>
          <p:cNvPr name="TextBox 19" id="19"/>
          <p:cNvSpPr txBox="true"/>
          <p:nvPr/>
        </p:nvSpPr>
        <p:spPr>
          <a:xfrm rot="0">
            <a:off x="905495" y="3059023"/>
            <a:ext cx="9009410" cy="3589655"/>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Nội dung tĩnh = dữ liệu không thay đổi thường xuyên, ví dụ:</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HTML, CSS, JavaScript, hình ảnh, video.</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Trình duyệt</a:t>
            </a:r>
            <a:r>
              <a:rPr lang="en-US" b="true" sz="2300">
                <a:solidFill>
                  <a:srgbClr val="003EA8"/>
                </a:solidFill>
                <a:latin typeface="Cabin Bold"/>
                <a:ea typeface="Cabin Bold"/>
                <a:cs typeface="Cabin Bold"/>
                <a:sym typeface="Cabin Bold"/>
              </a:rPr>
              <a:t> gửi</a:t>
            </a:r>
            <a:r>
              <a:rPr lang="en-US" b="true" sz="2300">
                <a:solidFill>
                  <a:srgbClr val="003EA8"/>
                </a:solidFill>
                <a:latin typeface="Cabin Bold"/>
                <a:ea typeface="Cabin Bold"/>
                <a:cs typeface="Cabin Bold"/>
                <a:sym typeface="Cabin Bold"/>
              </a:rPr>
              <a:t> HTTP </a:t>
            </a:r>
            <a:r>
              <a:rPr lang="en-US" b="true" sz="2300">
                <a:solidFill>
                  <a:srgbClr val="003EA8"/>
                </a:solidFill>
                <a:latin typeface="Cabin Bold"/>
                <a:ea typeface="Cabin Bold"/>
                <a:cs typeface="Cabin Bold"/>
                <a:sym typeface="Cabin Bold"/>
              </a:rPr>
              <a:t>GET request để lấy file.</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Server (hoặc CDN) trả</a:t>
            </a:r>
            <a:r>
              <a:rPr lang="en-US" b="true" sz="2300">
                <a:solidFill>
                  <a:srgbClr val="003EA8"/>
                </a:solidFill>
                <a:latin typeface="Cabin Bold"/>
                <a:ea typeface="Cabin Bold"/>
                <a:cs typeface="Cabin Bold"/>
                <a:sym typeface="Cabin Bold"/>
              </a:rPr>
              <a:t> về</a:t>
            </a:r>
            <a:r>
              <a:rPr lang="en-US" b="true" sz="2300">
                <a:solidFill>
                  <a:srgbClr val="003EA8"/>
                </a:solidFill>
                <a:latin typeface="Cabin Bold"/>
                <a:ea typeface="Cabin Bold"/>
                <a:cs typeface="Cabin Bold"/>
                <a:sym typeface="Cabin Bold"/>
              </a:rPr>
              <a:t> file tĩnh, lưu cache để tăng tốc độ tải.</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Với HTTP</a:t>
            </a:r>
            <a:r>
              <a:rPr lang="en-US" b="true" sz="2300">
                <a:solidFill>
                  <a:srgbClr val="003EA8"/>
                </a:solidFill>
                <a:latin typeface="Cabin Bold"/>
                <a:ea typeface="Cabin Bold"/>
                <a:cs typeface="Cabin Bold"/>
                <a:sym typeface="Cabin Bold"/>
              </a:rPr>
              <a:t>S, nội dung tĩnh được:</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Mã hóa khi truyền tải.</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Đảm</a:t>
            </a:r>
            <a:r>
              <a:rPr lang="en-US" b="true" sz="2300">
                <a:solidFill>
                  <a:srgbClr val="003EA8"/>
                </a:solidFill>
                <a:latin typeface="Cabin Bold"/>
                <a:ea typeface="Cabin Bold"/>
                <a:cs typeface="Cabin Bold"/>
                <a:sym typeface="Cabin Bold"/>
              </a:rPr>
              <a:t> bảo</a:t>
            </a:r>
            <a:r>
              <a:rPr lang="en-US" b="true" sz="2300">
                <a:solidFill>
                  <a:srgbClr val="003EA8"/>
                </a:solidFill>
                <a:latin typeface="Cabin Bold"/>
                <a:ea typeface="Cabin Bold"/>
                <a:cs typeface="Cabin Bold"/>
                <a:sym typeface="Cabin Bold"/>
              </a:rPr>
              <a:t> tính toàn vẹn (không bị thay đổi khi qua mạng).</a:t>
            </a:r>
          </a:p>
          <a:p>
            <a:pPr algn="l" marL="496571" indent="-248285" lvl="1">
              <a:lnSpc>
                <a:spcPts val="3220"/>
              </a:lnSpc>
              <a:buFont typeface="Arial"/>
              <a:buChar char="•"/>
            </a:pPr>
            <a:r>
              <a:rPr lang="en-US" b="true" sz="2300">
                <a:solidFill>
                  <a:srgbClr val="003EA8"/>
                </a:solidFill>
                <a:latin typeface="Cabin Bold"/>
                <a:ea typeface="Cabin Bold"/>
                <a:cs typeface="Cabin Bold"/>
                <a:sym typeface="Cabin Bold"/>
              </a:rPr>
              <a:t>Được trình duyệt </a:t>
            </a:r>
            <a:r>
              <a:rPr lang="en-US" b="true" sz="2300">
                <a:solidFill>
                  <a:srgbClr val="003EA8"/>
                </a:solidFill>
                <a:latin typeface="Cabin Bold"/>
                <a:ea typeface="Cabin Bold"/>
                <a:cs typeface="Cabin Bold"/>
                <a:sym typeface="Cabin Bold"/>
              </a:rPr>
              <a:t>tin cậy (tránh cảnh báo "Not Secure").</a:t>
            </a:r>
          </a:p>
          <a:p>
            <a:pPr algn="l">
              <a:lnSpc>
                <a:spcPts val="3220"/>
              </a:lnSpc>
            </a:pPr>
          </a:p>
        </p:txBody>
      </p:sp>
      <p:sp>
        <p:nvSpPr>
          <p:cNvPr name="TextBox 20" id="20"/>
          <p:cNvSpPr txBox="true"/>
          <p:nvPr/>
        </p:nvSpPr>
        <p:spPr>
          <a:xfrm rot="0">
            <a:off x="17516475" y="40814"/>
            <a:ext cx="766091" cy="4572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3EA8"/>
                </a:solidFill>
                <a:latin typeface="Muli Bold"/>
                <a:ea typeface="Muli Bold"/>
                <a:cs typeface="Muli Bold"/>
                <a:sym typeface="Muli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DAG0W6JED2Y</dc:identifier>
  <dcterms:modified xsi:type="dcterms:W3CDTF">2011-08-01T06:04:30Z</dcterms:modified>
  <cp:revision>1</cp:revision>
  <dc:title>Ứng dụng quản lý và lưu trữ file trực tuyến</dc:title>
</cp:coreProperties>
</file>